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1174" r:id="rId3"/>
    <p:sldId id="1175" r:id="rId4"/>
    <p:sldId id="745" r:id="rId5"/>
    <p:sldId id="746" r:id="rId6"/>
    <p:sldId id="1176" r:id="rId7"/>
    <p:sldId id="1177" r:id="rId8"/>
    <p:sldId id="1178" r:id="rId9"/>
    <p:sldId id="763" r:id="rId10"/>
    <p:sldId id="764" r:id="rId11"/>
    <p:sldId id="768" r:id="rId12"/>
    <p:sldId id="314" r:id="rId13"/>
    <p:sldId id="1392" r:id="rId14"/>
    <p:sldId id="1180" r:id="rId15"/>
    <p:sldId id="1181" r:id="rId16"/>
    <p:sldId id="936" r:id="rId17"/>
    <p:sldId id="1346" r:id="rId18"/>
    <p:sldId id="1348" r:id="rId19"/>
    <p:sldId id="1349" r:id="rId20"/>
    <p:sldId id="1393" r:id="rId21"/>
    <p:sldId id="1394" r:id="rId22"/>
    <p:sldId id="1395" r:id="rId23"/>
    <p:sldId id="1396" r:id="rId24"/>
    <p:sldId id="1397" r:id="rId25"/>
    <p:sldId id="1398" r:id="rId26"/>
    <p:sldId id="1399" r:id="rId27"/>
    <p:sldId id="1400" r:id="rId28"/>
    <p:sldId id="1401" r:id="rId29"/>
    <p:sldId id="1403" r:id="rId30"/>
    <p:sldId id="1402" r:id="rId31"/>
    <p:sldId id="1350" r:id="rId32"/>
    <p:sldId id="1354" r:id="rId33"/>
    <p:sldId id="1351" r:id="rId34"/>
    <p:sldId id="1353" r:id="rId35"/>
  </p:sldIdLst>
  <p:sldSz cx="9144000" cy="6858000" type="screen4x3"/>
  <p:notesSz cx="6858000" cy="9144000"/>
  <p:custDataLst>
    <p:tags r:id="rId3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602"/>
    <a:srgbClr val="F28600"/>
    <a:srgbClr val="CA6F00"/>
    <a:srgbClr val="00853B"/>
    <a:srgbClr val="F5A900"/>
    <a:srgbClr val="FFC000"/>
    <a:srgbClr val="EEB311"/>
    <a:srgbClr val="CECEEF"/>
    <a:srgbClr val="E65345"/>
    <a:srgbClr val="DC1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2" autoAdjust="0"/>
    <p:restoredTop sz="99761" autoAdjust="0"/>
  </p:normalViewPr>
  <p:slideViewPr>
    <p:cSldViewPr>
      <p:cViewPr varScale="1">
        <p:scale>
          <a:sx n="136" d="100"/>
          <a:sy n="136" d="100"/>
        </p:scale>
        <p:origin x="16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8E717B-142F-4944-9BA3-D7B9823DE4F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2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8C1E55-C40E-A44B-AD08-D335074D978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5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719D1-F180-4446-83CF-D6811F99641C}" type="slidenum">
              <a:rPr lang="de-DE"/>
              <a:pPr/>
              <a:t>1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10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11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4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14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7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15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3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16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1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17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2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18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19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8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39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20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21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38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23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70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30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9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31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2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32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0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99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34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3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4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5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6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7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9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8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B0712-AA93-5D45-B6D5-E969B3FB6F86}" type="slidenum">
              <a:rPr lang="de-DE"/>
              <a:pPr/>
              <a:t>9</a:t>
            </a:fld>
            <a:endParaRPr lang="de-D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471658" y="404664"/>
            <a:ext cx="672342" cy="6453336"/>
          </a:xfrm>
          <a:prstGeom prst="rect">
            <a:avLst/>
          </a:prstGeom>
          <a:solidFill>
            <a:srgbClr val="C6C6B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3491880" y="0"/>
            <a:ext cx="5652120" cy="404664"/>
          </a:xfrm>
          <a:prstGeom prst="rect">
            <a:avLst/>
          </a:prstGeom>
          <a:solidFill>
            <a:srgbClr val="00244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>
            <a:off x="971550" y="4005263"/>
            <a:ext cx="712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002448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16" y="764704"/>
            <a:ext cx="3851834" cy="57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15" descr="hauptlogo.png">
            <a:extLst>
              <a:ext uri="{FF2B5EF4-FFF2-40B4-BE49-F238E27FC236}">
                <a16:creationId xmlns:a16="http://schemas.microsoft.com/office/drawing/2014/main" id="{E5841382-D7FB-AF45-81C2-A86EAA462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308580" cy="9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3974-0E8B-484B-91A8-CC48102CBB94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6551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3B89F-1BB6-AE4E-AEA2-CF0047E54B03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8523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45C06-EE65-EA47-BE57-486F0660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60"/>
            <a:ext cx="7886700" cy="717440"/>
          </a:xfrm>
          <a:prstGeom prst="rect">
            <a:avLst/>
          </a:prstGeom>
        </p:spPr>
        <p:txBody>
          <a:bodyPr/>
          <a:lstStyle>
            <a:lvl1pPr algn="ctr">
              <a:defRPr sz="3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AC96A8-67CE-C442-B821-BE270E71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9970" y="640375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6FB4DE8-5753-B34C-AC6B-051E3C4D1F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3A3F1-7EEF-3F49-83D7-9214F851D2DF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40410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1FA00-77B9-C147-8D38-6ADFDD534077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9331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2F56-A9A7-1E4C-8DF9-36AD2F5FB447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73892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B173-FD7F-9143-BF43-F8C0EF70A7CE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8635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66AA3-0C82-1E4F-8AD7-0EDA7DF2AB65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0672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7132C-C7E6-F84A-A498-3214CFF928EB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97945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3CB98-6892-D74B-AFC1-4267ED657C26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404853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09390-5074-2844-9A57-EC336AF852D5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94321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0316DB4-A495-FA44-B9FB-0A69335412AF}" type="datetime4">
              <a:rPr lang="en-US"/>
              <a:pPr/>
              <a:t>August 29, 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de-DE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C529E5-7090-CE4E-B230-496A0A41E5A2}" type="slidenum">
              <a:rPr lang="de-DE"/>
              <a:pPr/>
              <a:t>‹#›</a:t>
            </a:fld>
            <a:r>
              <a:rPr lang="de-DE" dirty="0"/>
              <a:t>/14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1.png"/><Relationship Id="rId4" Type="http://schemas.openxmlformats.org/officeDocument/2006/relationships/image" Target="../media/image3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311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Relationship Id="rId4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311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311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7.png"/><Relationship Id="rId4" Type="http://schemas.openxmlformats.org/officeDocument/2006/relationships/image" Target="../media/image2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59.png"/><Relationship Id="rId7" Type="http://schemas.openxmlformats.org/officeDocument/2006/relationships/image" Target="../media/image16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77.png"/><Relationship Id="rId4" Type="http://schemas.openxmlformats.org/officeDocument/2006/relationships/image" Target="../media/image180.png"/><Relationship Id="rId9" Type="http://schemas.openxmlformats.org/officeDocument/2006/relationships/image" Target="../media/image1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7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8.png"/><Relationship Id="rId11" Type="http://schemas.openxmlformats.org/officeDocument/2006/relationships/image" Target="../media/image176.png"/><Relationship Id="rId5" Type="http://schemas.openxmlformats.org/officeDocument/2006/relationships/image" Target="../media/image187.png"/><Relationship Id="rId10" Type="http://schemas.openxmlformats.org/officeDocument/2006/relationships/image" Target="../media/image175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199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6.png"/><Relationship Id="rId11" Type="http://schemas.openxmlformats.org/officeDocument/2006/relationships/image" Target="../media/image177.png"/><Relationship Id="rId5" Type="http://schemas.openxmlformats.org/officeDocument/2006/relationships/image" Target="../media/image195.png"/><Relationship Id="rId10" Type="http://schemas.openxmlformats.org/officeDocument/2006/relationships/image" Target="../media/image176.png"/><Relationship Id="rId4" Type="http://schemas.openxmlformats.org/officeDocument/2006/relationships/image" Target="../media/image194.png"/><Relationship Id="rId9" Type="http://schemas.openxmlformats.org/officeDocument/2006/relationships/image" Target="../media/image1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59.png"/><Relationship Id="rId7" Type="http://schemas.openxmlformats.org/officeDocument/2006/relationships/image" Target="../media/image16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hyperlink" Target="https://www.google.de/url?sa=i&amp;rct=j&amp;q=&amp;esrc=s&amp;source=images&amp;cd=&amp;ved=0ahUKEwi6x7q-oqzXAhWGShQKHXH2DSgQjRwIBw&amp;url=https%3A%2F%2Fcommons.wikimedia.org%2Fwiki%2FFile%3ASocial_Network_Analysis_Visualization.png&amp;psig=AOvVaw2GnYh3wu1mrZhTR4AgqP58&amp;ust=151013743618570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1.png"/><Relationship Id="rId4" Type="http://schemas.openxmlformats.org/officeDocument/2006/relationships/image" Target="../media/image3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4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411.png"/><Relationship Id="rId4" Type="http://schemas.openxmlformats.org/officeDocument/2006/relationships/image" Target="../media/image4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441.png"/><Relationship Id="rId7" Type="http://schemas.openxmlformats.org/officeDocument/2006/relationships/image" Target="../media/image4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11" Type="http://schemas.openxmlformats.org/officeDocument/2006/relationships/image" Target="../media/image542.png"/><Relationship Id="rId5" Type="http://schemas.openxmlformats.org/officeDocument/2006/relationships/image" Target="../media/image461.png"/><Relationship Id="rId10" Type="http://schemas.openxmlformats.org/officeDocument/2006/relationships/image" Target="../media/image511.png"/><Relationship Id="rId4" Type="http://schemas.openxmlformats.org/officeDocument/2006/relationships/image" Target="../media/image451.png"/><Relationship Id="rId9" Type="http://schemas.openxmlformats.org/officeDocument/2006/relationships/image" Target="../media/image5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92.png"/><Relationship Id="rId4" Type="http://schemas.openxmlformats.org/officeDocument/2006/relationships/image" Target="../media/image13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2420888"/>
            <a:ext cx="86044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Fine-Grained Complexity </a:t>
            </a:r>
          </a:p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and Efficient Algorithm Design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4899036"/>
            <a:ext cx="860444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Karl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Bringmann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363924"/>
            <a:ext cx="8604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ADFOCS, August 29, 2024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887650"/>
            <a:ext cx="86044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Timing: goal is 15min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214606E-E6C6-F84C-C6A6-32CBF21D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59423"/>
            <a:ext cx="8604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Theoretical Computer Science in a Big Data 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Fine-Grained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64704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transfer hardness of problem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problem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reductions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9144000" cy="400110"/>
              </a:xfrm>
              <a:prstGeom prst="rect">
                <a:avLst/>
              </a:prstGeom>
              <a:blipFill>
                <a:blip r:embed="rId3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00"/>
              <p:cNvSpPr txBox="1"/>
              <p:nvPr/>
            </p:nvSpPr>
            <p:spPr>
              <a:xfrm>
                <a:off x="613959" y="5550687"/>
                <a:ext cx="81369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are polynomials: </a:t>
                </a:r>
                <a:endPara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9" y="5550687"/>
                <a:ext cx="8136904" cy="400110"/>
              </a:xfrm>
              <a:prstGeom prst="rect">
                <a:avLst/>
              </a:prstGeom>
              <a:blipFill>
                <a:blip r:embed="rId4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10"/>
              <p:cNvSpPr txBox="1"/>
              <p:nvPr/>
            </p:nvSpPr>
            <p:spPr>
              <a:xfrm>
                <a:off x="611560" y="5981218"/>
                <a:ext cx="8086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NP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-hard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NP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-hard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981218"/>
                <a:ext cx="8086352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00"/>
              <p:cNvSpPr txBox="1"/>
              <p:nvPr/>
            </p:nvSpPr>
            <p:spPr>
              <a:xfrm>
                <a:off x="611560" y="3979803"/>
                <a:ext cx="81369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problem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79803"/>
                <a:ext cx="8136904" cy="400110"/>
              </a:xfrm>
              <a:prstGeom prst="rect">
                <a:avLst/>
              </a:prstGeom>
              <a:blipFill>
                <a:blip r:embed="rId6"/>
                <a:stretch>
                  <a:fillRect l="-780"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00"/>
              <p:cNvSpPr txBox="1"/>
              <p:nvPr/>
            </p:nvSpPr>
            <p:spPr>
              <a:xfrm>
                <a:off x="611560" y="4433003"/>
                <a:ext cx="81369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Construct an equivalent instance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𝐽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problem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size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000" b="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33003"/>
                <a:ext cx="8136904" cy="400110"/>
              </a:xfrm>
              <a:prstGeom prst="rect">
                <a:avLst/>
              </a:prstGeom>
              <a:blipFill>
                <a:blip r:embed="rId7"/>
                <a:stretch>
                  <a:fillRect l="-780"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00"/>
              <p:cNvSpPr txBox="1"/>
              <p:nvPr/>
            </p:nvSpPr>
            <p:spPr>
              <a:xfrm>
                <a:off x="611560" y="4886203"/>
                <a:ext cx="81369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Construction time: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86203"/>
                <a:ext cx="8136904" cy="400110"/>
              </a:xfrm>
              <a:prstGeom prst="rect">
                <a:avLst/>
              </a:prstGeom>
              <a:blipFill>
                <a:blip r:embed="rId8"/>
                <a:stretch>
                  <a:fillRect l="-780"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78961D-74F6-7ADE-7C52-2B1A505C9C97}"/>
              </a:ext>
            </a:extLst>
          </p:cNvPr>
          <p:cNvSpPr/>
          <p:nvPr/>
        </p:nvSpPr>
        <p:spPr>
          <a:xfrm>
            <a:off x="611560" y="1412776"/>
            <a:ext cx="2736304" cy="2304256"/>
          </a:xfrm>
          <a:prstGeom prst="roundRect">
            <a:avLst/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838583-A436-505D-A1B3-CC590F3C81AF}"/>
              </a:ext>
            </a:extLst>
          </p:cNvPr>
          <p:cNvSpPr/>
          <p:nvPr/>
        </p:nvSpPr>
        <p:spPr>
          <a:xfrm>
            <a:off x="5868144" y="1412776"/>
            <a:ext cx="2592288" cy="2304256"/>
          </a:xfrm>
          <a:prstGeom prst="roundRect">
            <a:avLst/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7D95A0-AD88-0FD3-6CEF-1ED470C551C3}"/>
              </a:ext>
            </a:extLst>
          </p:cNvPr>
          <p:cNvCxnSpPr/>
          <p:nvPr/>
        </p:nvCxnSpPr>
        <p:spPr>
          <a:xfrm>
            <a:off x="3491880" y="2460958"/>
            <a:ext cx="2232248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CF8EA0-2F66-A347-947E-7AB9551EEEFA}"/>
                  </a:ext>
                </a:extLst>
              </p:cNvPr>
              <p:cNvSpPr txBox="1"/>
              <p:nvPr/>
            </p:nvSpPr>
            <p:spPr>
              <a:xfrm>
                <a:off x="5868144" y="1588730"/>
                <a:ext cx="2592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𝑸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CF8EA0-2F66-A347-947E-7AB9551E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88730"/>
                <a:ext cx="2592288" cy="400110"/>
              </a:xfrm>
              <a:prstGeom prst="rect">
                <a:avLst/>
              </a:prstGeom>
              <a:blipFill>
                <a:blip r:embed="rId9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0F25E2-90BE-8CA7-1EB9-06658955009D}"/>
              </a:ext>
            </a:extLst>
          </p:cNvPr>
          <p:cNvSpPr txBox="1"/>
          <p:nvPr/>
        </p:nvSpPr>
        <p:spPr>
          <a:xfrm>
            <a:off x="4067944" y="285293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8BCCAD-185D-BC09-6F80-D7DBEBD3FED8}"/>
                  </a:ext>
                </a:extLst>
              </p:cNvPr>
              <p:cNvSpPr txBox="1"/>
              <p:nvPr/>
            </p:nvSpPr>
            <p:spPr>
              <a:xfrm>
                <a:off x="5868144" y="3172906"/>
                <a:ext cx="2592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8BCCAD-185D-BC09-6F80-D7DBEBD3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72906"/>
                <a:ext cx="2592288" cy="400110"/>
              </a:xfrm>
              <a:prstGeom prst="rect">
                <a:avLst/>
              </a:prstGeom>
              <a:blipFill>
                <a:blip r:embed="rId10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031DB3-858F-58C3-A623-9B842917FC52}"/>
              </a:ext>
            </a:extLst>
          </p:cNvPr>
          <p:cNvSpPr txBox="1"/>
          <p:nvPr/>
        </p:nvSpPr>
        <p:spPr>
          <a:xfrm>
            <a:off x="3347864" y="19168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742D-5253-2ACA-931E-200FCF3EEDFD}"/>
              </a:ext>
            </a:extLst>
          </p:cNvPr>
          <p:cNvCxnSpPr/>
          <p:nvPr/>
        </p:nvCxnSpPr>
        <p:spPr>
          <a:xfrm flipV="1">
            <a:off x="6588224" y="2492896"/>
            <a:ext cx="14401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6DD2E4-3FB9-AE74-6DCA-1FFF5274D21A}"/>
              </a:ext>
            </a:extLst>
          </p:cNvPr>
          <p:cNvCxnSpPr/>
          <p:nvPr/>
        </p:nvCxnSpPr>
        <p:spPr>
          <a:xfrm flipH="1" flipV="1">
            <a:off x="6732240" y="2492896"/>
            <a:ext cx="288032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07182C-6035-30A1-0CE6-4753B55BB3B3}"/>
              </a:ext>
            </a:extLst>
          </p:cNvPr>
          <p:cNvCxnSpPr/>
          <p:nvPr/>
        </p:nvCxnSpPr>
        <p:spPr>
          <a:xfrm flipH="1" flipV="1">
            <a:off x="6588224" y="2996952"/>
            <a:ext cx="43204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61C9CE-2D5F-977A-5276-E59B0CC7A5BF}"/>
              </a:ext>
            </a:extLst>
          </p:cNvPr>
          <p:cNvCxnSpPr/>
          <p:nvPr/>
        </p:nvCxnSpPr>
        <p:spPr>
          <a:xfrm flipV="1">
            <a:off x="7020272" y="2780928"/>
            <a:ext cx="216024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7A09DC-B41C-4C5D-E8B4-679D7F576E56}"/>
              </a:ext>
            </a:extLst>
          </p:cNvPr>
          <p:cNvCxnSpPr/>
          <p:nvPr/>
        </p:nvCxnSpPr>
        <p:spPr>
          <a:xfrm flipH="1">
            <a:off x="7236296" y="2708920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D549B4-EE00-37D5-8C0A-87688E5FD017}"/>
              </a:ext>
            </a:extLst>
          </p:cNvPr>
          <p:cNvCxnSpPr/>
          <p:nvPr/>
        </p:nvCxnSpPr>
        <p:spPr>
          <a:xfrm flipH="1">
            <a:off x="7524328" y="2708920"/>
            <a:ext cx="216024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8E793A-8274-2CAE-2E20-1001B5C1FF6A}"/>
              </a:ext>
            </a:extLst>
          </p:cNvPr>
          <p:cNvCxnSpPr/>
          <p:nvPr/>
        </p:nvCxnSpPr>
        <p:spPr>
          <a:xfrm>
            <a:off x="6732240" y="2492896"/>
            <a:ext cx="504056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9BAB23-B99F-EC2D-9ABE-AF73A639CB2E}"/>
              </a:ext>
            </a:extLst>
          </p:cNvPr>
          <p:cNvCxnSpPr/>
          <p:nvPr/>
        </p:nvCxnSpPr>
        <p:spPr>
          <a:xfrm flipH="1" flipV="1">
            <a:off x="6732240" y="2492896"/>
            <a:ext cx="1008112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950D8E-7AFF-BD91-F399-1E84D059841B}"/>
                  </a:ext>
                </a:extLst>
              </p:cNvPr>
              <p:cNvSpPr txBox="1"/>
              <p:nvPr/>
            </p:nvSpPr>
            <p:spPr>
              <a:xfrm>
                <a:off x="5868144" y="2060848"/>
                <a:ext cx="2592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instance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𝐽</m:t>
                    </m:r>
                  </m:oMath>
                </a14:m>
                <a:endParaRPr lang="en-US" sz="2000" b="1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950D8E-7AFF-BD91-F399-1E84D0598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060848"/>
                <a:ext cx="2592288" cy="400110"/>
              </a:xfrm>
              <a:prstGeom prst="rect">
                <a:avLst/>
              </a:prstGeom>
              <a:blipFill>
                <a:blip r:embed="rId11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773D8E-C47B-261A-B899-30E17E599CF8}"/>
                  </a:ext>
                </a:extLst>
              </p:cNvPr>
              <p:cNvSpPr txBox="1"/>
              <p:nvPr/>
            </p:nvSpPr>
            <p:spPr>
              <a:xfrm>
                <a:off x="611560" y="1588730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𝑷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773D8E-C47B-261A-B899-30E17E599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88730"/>
                <a:ext cx="2736304" cy="400110"/>
              </a:xfrm>
              <a:prstGeom prst="rect">
                <a:avLst/>
              </a:prstGeom>
              <a:blipFill>
                <a:blip r:embed="rId12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1930BA-DBE3-9CBF-54BA-4D122702CE57}"/>
                  </a:ext>
                </a:extLst>
              </p:cNvPr>
              <p:cNvSpPr txBox="1"/>
              <p:nvPr/>
            </p:nvSpPr>
            <p:spPr>
              <a:xfrm>
                <a:off x="611560" y="3172906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1930BA-DBE3-9CBF-54BA-4D122702C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72906"/>
                <a:ext cx="2736304" cy="400110"/>
              </a:xfrm>
              <a:prstGeom prst="rect">
                <a:avLst/>
              </a:prstGeom>
              <a:blipFill>
                <a:blip r:embed="rId1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5715AD-1387-C763-7B5A-D933F651E09F}"/>
                  </a:ext>
                </a:extLst>
              </p:cNvPr>
              <p:cNvSpPr txBox="1"/>
              <p:nvPr/>
            </p:nvSpPr>
            <p:spPr>
              <a:xfrm>
                <a:off x="611560" y="2060848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instance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𝐼</m:t>
                    </m:r>
                  </m:oMath>
                </a14:m>
                <a:endParaRPr lang="en-US" sz="2000" b="1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5715AD-1387-C763-7B5A-D933F651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2736304" cy="400110"/>
              </a:xfrm>
              <a:prstGeom prst="rect">
                <a:avLst/>
              </a:prstGeom>
              <a:blipFill>
                <a:blip r:embed="rId14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4F7B21-D6EE-4A5A-33BF-FFB497E9B602}"/>
              </a:ext>
            </a:extLst>
          </p:cNvPr>
          <p:cNvCxnSpPr/>
          <p:nvPr/>
        </p:nvCxnSpPr>
        <p:spPr>
          <a:xfrm>
            <a:off x="1403648" y="2636912"/>
            <a:ext cx="57606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EEFA7C-94C4-6B87-8FEC-B8009EBCC522}"/>
              </a:ext>
            </a:extLst>
          </p:cNvPr>
          <p:cNvCxnSpPr/>
          <p:nvPr/>
        </p:nvCxnSpPr>
        <p:spPr>
          <a:xfrm flipV="1">
            <a:off x="1331640" y="2852936"/>
            <a:ext cx="64807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575041-EC79-4538-D886-C352050FD644}"/>
              </a:ext>
            </a:extLst>
          </p:cNvPr>
          <p:cNvCxnSpPr/>
          <p:nvPr/>
        </p:nvCxnSpPr>
        <p:spPr>
          <a:xfrm flipH="1">
            <a:off x="1979712" y="2636912"/>
            <a:ext cx="21602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96C8FE-7F62-1EE2-9302-961EAC1629F4}"/>
              </a:ext>
            </a:extLst>
          </p:cNvPr>
          <p:cNvCxnSpPr/>
          <p:nvPr/>
        </p:nvCxnSpPr>
        <p:spPr>
          <a:xfrm flipH="1">
            <a:off x="1979712" y="2708920"/>
            <a:ext cx="57606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BEC140-023F-A43F-BD31-85BA80BF418C}"/>
              </a:ext>
            </a:extLst>
          </p:cNvPr>
          <p:cNvCxnSpPr/>
          <p:nvPr/>
        </p:nvCxnSpPr>
        <p:spPr>
          <a:xfrm flipH="1" flipV="1">
            <a:off x="1979712" y="2852936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72A453-291A-3CC4-E440-E7DAE5C079BF}"/>
              </a:ext>
            </a:extLst>
          </p:cNvPr>
          <p:cNvCxnSpPr/>
          <p:nvPr/>
        </p:nvCxnSpPr>
        <p:spPr>
          <a:xfrm flipH="1">
            <a:off x="1835696" y="2924944"/>
            <a:ext cx="64807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45DC15-A9C4-9FA4-C8BF-A5747CF9ADEE}"/>
              </a:ext>
            </a:extLst>
          </p:cNvPr>
          <p:cNvCxnSpPr/>
          <p:nvPr/>
        </p:nvCxnSpPr>
        <p:spPr>
          <a:xfrm>
            <a:off x="1331640" y="2996952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70">
                <a:extLst>
                  <a:ext uri="{FF2B5EF4-FFF2-40B4-BE49-F238E27FC236}">
                    <a16:creationId xmlns:a16="http://schemas.microsoft.com/office/drawing/2014/main" id="{5C3C9954-B6CF-86F7-1143-3EF688813B61}"/>
                  </a:ext>
                </a:extLst>
              </p:cNvPr>
              <p:cNvSpPr txBox="1"/>
              <p:nvPr/>
            </p:nvSpPr>
            <p:spPr>
              <a:xfrm>
                <a:off x="4067944" y="2564904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AC160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70">
                <a:extLst>
                  <a:ext uri="{FF2B5EF4-FFF2-40B4-BE49-F238E27FC236}">
                    <a16:creationId xmlns:a16="http://schemas.microsoft.com/office/drawing/2014/main" id="{5C3C9954-B6CF-86F7-1143-3EF688813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564904"/>
                <a:ext cx="1008112" cy="400110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78">
            <a:extLst>
              <a:ext uri="{FF2B5EF4-FFF2-40B4-BE49-F238E27FC236}">
                <a16:creationId xmlns:a16="http://schemas.microsoft.com/office/drawing/2014/main" id="{F915B459-8137-19F7-D729-B896CA26DB11}"/>
              </a:ext>
            </a:extLst>
          </p:cNvPr>
          <p:cNvCxnSpPr/>
          <p:nvPr/>
        </p:nvCxnSpPr>
        <p:spPr>
          <a:xfrm flipH="1">
            <a:off x="7020272" y="3068960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Fine-Grained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00"/>
              <p:cNvSpPr txBox="1"/>
              <p:nvPr/>
            </p:nvSpPr>
            <p:spPr>
              <a:xfrm>
                <a:off x="0" y="4253026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AC160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AC160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𝑃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3026"/>
                <a:ext cx="9144000" cy="400110"/>
              </a:xfrm>
              <a:prstGeom prst="rect">
                <a:avLst/>
              </a:prstGeom>
              <a:blipFill>
                <a:blip r:embed="rId3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8"/>
              <p:cNvSpPr txBox="1"/>
              <p:nvPr/>
            </p:nvSpPr>
            <p:spPr>
              <a:xfrm>
                <a:off x="0" y="764704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transfer hardness of problem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problem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reductions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9144000" cy="400110"/>
              </a:xfrm>
              <a:prstGeom prst="rect">
                <a:avLst/>
              </a:prstGeom>
              <a:blipFill>
                <a:blip r:embed="rId4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10"/>
              <p:cNvSpPr txBox="1"/>
              <p:nvPr/>
            </p:nvSpPr>
            <p:spPr>
              <a:xfrm>
                <a:off x="0" y="5157192"/>
                <a:ext cx="9144000" cy="804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conjectured to have no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AC160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AC1602"/>
                                </a:solidFill>
                                <a:latin typeface="Cambria Math" charset="0"/>
                              </a:rPr>
                              <m:t>1.99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algorithm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)=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)=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AC160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no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AC160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AC1602"/>
                                </a:solidFill>
                                <a:latin typeface="Cambria Math" charset="0"/>
                              </a:rPr>
                              <m:t>1.99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algorithm under this conjecture 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7192"/>
                <a:ext cx="9144000" cy="804259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3C0F21-5317-86FD-F003-95650B33D847}"/>
              </a:ext>
            </a:extLst>
          </p:cNvPr>
          <p:cNvSpPr/>
          <p:nvPr/>
        </p:nvSpPr>
        <p:spPr>
          <a:xfrm>
            <a:off x="611560" y="1412776"/>
            <a:ext cx="2736304" cy="2304256"/>
          </a:xfrm>
          <a:prstGeom prst="roundRect">
            <a:avLst/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3C00B20-4285-FA00-A18E-3DF9FB21F2E9}"/>
              </a:ext>
            </a:extLst>
          </p:cNvPr>
          <p:cNvSpPr/>
          <p:nvPr/>
        </p:nvSpPr>
        <p:spPr>
          <a:xfrm>
            <a:off x="5868144" y="1412776"/>
            <a:ext cx="2592288" cy="2304256"/>
          </a:xfrm>
          <a:prstGeom prst="roundRect">
            <a:avLst/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BABD24-89FD-7D98-4194-8D0293E1A83B}"/>
              </a:ext>
            </a:extLst>
          </p:cNvPr>
          <p:cNvCxnSpPr/>
          <p:nvPr/>
        </p:nvCxnSpPr>
        <p:spPr>
          <a:xfrm>
            <a:off x="3491880" y="2460958"/>
            <a:ext cx="2232248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7ED52F-BD33-729E-9B09-112919F79AE1}"/>
                  </a:ext>
                </a:extLst>
              </p:cNvPr>
              <p:cNvSpPr txBox="1"/>
              <p:nvPr/>
            </p:nvSpPr>
            <p:spPr>
              <a:xfrm>
                <a:off x="5868144" y="1588730"/>
                <a:ext cx="2592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𝑸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7ED52F-BD33-729E-9B09-112919F79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88730"/>
                <a:ext cx="2592288" cy="400110"/>
              </a:xfrm>
              <a:prstGeom prst="rect">
                <a:avLst/>
              </a:prstGeom>
              <a:blipFill>
                <a:blip r:embed="rId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C294B1-40E9-B4EF-C21B-EF5C75B4A643}"/>
              </a:ext>
            </a:extLst>
          </p:cNvPr>
          <p:cNvSpPr txBox="1"/>
          <p:nvPr/>
        </p:nvSpPr>
        <p:spPr>
          <a:xfrm>
            <a:off x="4067944" y="285293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CF3A41-9B75-64A0-23FD-CA5B4815189C}"/>
                  </a:ext>
                </a:extLst>
              </p:cNvPr>
              <p:cNvSpPr txBox="1"/>
              <p:nvPr/>
            </p:nvSpPr>
            <p:spPr>
              <a:xfrm>
                <a:off x="5868144" y="3172906"/>
                <a:ext cx="2592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𝑠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CF3A41-9B75-64A0-23FD-CA5B48151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72906"/>
                <a:ext cx="2592288" cy="400110"/>
              </a:xfrm>
              <a:prstGeom prst="rect">
                <a:avLst/>
              </a:prstGeom>
              <a:blipFill>
                <a:blip r:embed="rId7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1072627-5E87-9B3A-ACAC-8163F5C854CC}"/>
              </a:ext>
            </a:extLst>
          </p:cNvPr>
          <p:cNvSpPr txBox="1"/>
          <p:nvPr/>
        </p:nvSpPr>
        <p:spPr>
          <a:xfrm>
            <a:off x="3347864" y="19168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A7EA-AB0E-ADF3-1DCA-74B9ABD264E3}"/>
              </a:ext>
            </a:extLst>
          </p:cNvPr>
          <p:cNvCxnSpPr/>
          <p:nvPr/>
        </p:nvCxnSpPr>
        <p:spPr>
          <a:xfrm flipV="1">
            <a:off x="6588224" y="2492896"/>
            <a:ext cx="14401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47760-2213-6325-5402-33BAA1AF0308}"/>
              </a:ext>
            </a:extLst>
          </p:cNvPr>
          <p:cNvCxnSpPr/>
          <p:nvPr/>
        </p:nvCxnSpPr>
        <p:spPr>
          <a:xfrm flipH="1" flipV="1">
            <a:off x="6732240" y="2492896"/>
            <a:ext cx="288032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7B46A-E643-4C9E-9A2A-6E6C69C590BD}"/>
              </a:ext>
            </a:extLst>
          </p:cNvPr>
          <p:cNvCxnSpPr/>
          <p:nvPr/>
        </p:nvCxnSpPr>
        <p:spPr>
          <a:xfrm flipH="1" flipV="1">
            <a:off x="6588224" y="2996952"/>
            <a:ext cx="43204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C1E254-D1FD-4CDD-53A3-220C5E84D412}"/>
              </a:ext>
            </a:extLst>
          </p:cNvPr>
          <p:cNvCxnSpPr/>
          <p:nvPr/>
        </p:nvCxnSpPr>
        <p:spPr>
          <a:xfrm flipV="1">
            <a:off x="7020272" y="2780928"/>
            <a:ext cx="216024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060095-CC4A-A506-C9E9-D4E430966838}"/>
              </a:ext>
            </a:extLst>
          </p:cNvPr>
          <p:cNvCxnSpPr/>
          <p:nvPr/>
        </p:nvCxnSpPr>
        <p:spPr>
          <a:xfrm flipH="1">
            <a:off x="7236296" y="2708920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892D7E-60F9-6697-4A88-D432AE39E9D1}"/>
              </a:ext>
            </a:extLst>
          </p:cNvPr>
          <p:cNvCxnSpPr/>
          <p:nvPr/>
        </p:nvCxnSpPr>
        <p:spPr>
          <a:xfrm flipH="1">
            <a:off x="7524328" y="2708920"/>
            <a:ext cx="216024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3E3677-F0A3-636D-A267-3A772B224584}"/>
              </a:ext>
            </a:extLst>
          </p:cNvPr>
          <p:cNvCxnSpPr/>
          <p:nvPr/>
        </p:nvCxnSpPr>
        <p:spPr>
          <a:xfrm>
            <a:off x="6732240" y="2492896"/>
            <a:ext cx="504056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FD4E3E-DAC2-5778-4DBC-03D9EA3D54D3}"/>
              </a:ext>
            </a:extLst>
          </p:cNvPr>
          <p:cNvCxnSpPr/>
          <p:nvPr/>
        </p:nvCxnSpPr>
        <p:spPr>
          <a:xfrm flipH="1" flipV="1">
            <a:off x="6732240" y="2492896"/>
            <a:ext cx="1008112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761D81-2174-2276-E357-56BD881E5BC0}"/>
                  </a:ext>
                </a:extLst>
              </p:cNvPr>
              <p:cNvSpPr txBox="1"/>
              <p:nvPr/>
            </p:nvSpPr>
            <p:spPr>
              <a:xfrm>
                <a:off x="5868144" y="2060848"/>
                <a:ext cx="2592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instance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𝐽</m:t>
                    </m:r>
                  </m:oMath>
                </a14:m>
                <a:endParaRPr lang="en-US" sz="2000" b="1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761D81-2174-2276-E357-56BD881E5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060848"/>
                <a:ext cx="2592288" cy="400110"/>
              </a:xfrm>
              <a:prstGeom prst="rect">
                <a:avLst/>
              </a:prstGeom>
              <a:blipFill>
                <a:blip r:embed="rId8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A2B0D3-8C72-759E-D493-8BB09317DB14}"/>
                  </a:ext>
                </a:extLst>
              </p:cNvPr>
              <p:cNvSpPr txBox="1"/>
              <p:nvPr/>
            </p:nvSpPr>
            <p:spPr>
              <a:xfrm>
                <a:off x="611560" y="1588730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</a:rPr>
                      <m:t>𝑷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A2B0D3-8C72-759E-D493-8BB09317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88730"/>
                <a:ext cx="2736304" cy="400110"/>
              </a:xfrm>
              <a:prstGeom prst="rect">
                <a:avLst/>
              </a:prstGeom>
              <a:blipFill>
                <a:blip r:embed="rId9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879A31-06C5-7435-76F2-1A19B556D966}"/>
                  </a:ext>
                </a:extLst>
              </p:cNvPr>
              <p:cNvSpPr txBox="1"/>
              <p:nvPr/>
            </p:nvSpPr>
            <p:spPr>
              <a:xfrm>
                <a:off x="611560" y="3172906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879A31-06C5-7435-76F2-1A19B556D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72906"/>
                <a:ext cx="2736304" cy="400110"/>
              </a:xfrm>
              <a:prstGeom prst="rect">
                <a:avLst/>
              </a:prstGeom>
              <a:blipFill>
                <a:blip r:embed="rId10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E18271-1223-1D96-C5C6-68EE11FA1B95}"/>
                  </a:ext>
                </a:extLst>
              </p:cNvPr>
              <p:cNvSpPr txBox="1"/>
              <p:nvPr/>
            </p:nvSpPr>
            <p:spPr>
              <a:xfrm>
                <a:off x="611560" y="2060848"/>
                <a:ext cx="2736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instance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𝐼</m:t>
                    </m:r>
                  </m:oMath>
                </a14:m>
                <a:endParaRPr lang="en-US" sz="2000" b="1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E18271-1223-1D96-C5C6-68EE11FA1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2736304" cy="400110"/>
              </a:xfrm>
              <a:prstGeom prst="rect">
                <a:avLst/>
              </a:prstGeom>
              <a:blipFill>
                <a:blip r:embed="rId11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C06D6F-96C0-0198-6B1F-EF526BB5EFE0}"/>
              </a:ext>
            </a:extLst>
          </p:cNvPr>
          <p:cNvCxnSpPr/>
          <p:nvPr/>
        </p:nvCxnSpPr>
        <p:spPr>
          <a:xfrm>
            <a:off x="1403648" y="2636912"/>
            <a:ext cx="57606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408D78-6DFB-9FA2-22C9-295C6CB17722}"/>
              </a:ext>
            </a:extLst>
          </p:cNvPr>
          <p:cNvCxnSpPr/>
          <p:nvPr/>
        </p:nvCxnSpPr>
        <p:spPr>
          <a:xfrm flipV="1">
            <a:off x="1331640" y="2852936"/>
            <a:ext cx="64807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4EF322-4F1A-3493-D9AC-8E224BE8092A}"/>
              </a:ext>
            </a:extLst>
          </p:cNvPr>
          <p:cNvCxnSpPr/>
          <p:nvPr/>
        </p:nvCxnSpPr>
        <p:spPr>
          <a:xfrm flipH="1">
            <a:off x="1979712" y="2636912"/>
            <a:ext cx="21602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86157B-8F4B-B930-F6A4-1C7EB7D68D01}"/>
              </a:ext>
            </a:extLst>
          </p:cNvPr>
          <p:cNvCxnSpPr/>
          <p:nvPr/>
        </p:nvCxnSpPr>
        <p:spPr>
          <a:xfrm flipH="1">
            <a:off x="1979712" y="2708920"/>
            <a:ext cx="57606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F87EBA-8975-D451-63B4-621F6F2FCEB6}"/>
              </a:ext>
            </a:extLst>
          </p:cNvPr>
          <p:cNvCxnSpPr/>
          <p:nvPr/>
        </p:nvCxnSpPr>
        <p:spPr>
          <a:xfrm flipH="1" flipV="1">
            <a:off x="1979712" y="2852936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4F95ED-7B10-39EF-E394-23DD03FB653C}"/>
              </a:ext>
            </a:extLst>
          </p:cNvPr>
          <p:cNvCxnSpPr/>
          <p:nvPr/>
        </p:nvCxnSpPr>
        <p:spPr>
          <a:xfrm flipH="1">
            <a:off x="1835696" y="2924944"/>
            <a:ext cx="64807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50273B-B99D-30A7-BA72-A5719FBE907C}"/>
              </a:ext>
            </a:extLst>
          </p:cNvPr>
          <p:cNvCxnSpPr/>
          <p:nvPr/>
        </p:nvCxnSpPr>
        <p:spPr>
          <a:xfrm>
            <a:off x="1331640" y="2996952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70">
                <a:extLst>
                  <a:ext uri="{FF2B5EF4-FFF2-40B4-BE49-F238E27FC236}">
                    <a16:creationId xmlns:a16="http://schemas.microsoft.com/office/drawing/2014/main" id="{B429B414-C848-41F7-462C-EC899BB0022D}"/>
                  </a:ext>
                </a:extLst>
              </p:cNvPr>
              <p:cNvSpPr txBox="1"/>
              <p:nvPr/>
            </p:nvSpPr>
            <p:spPr>
              <a:xfrm>
                <a:off x="4067944" y="2564904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AC1602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AC160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70">
                <a:extLst>
                  <a:ext uri="{FF2B5EF4-FFF2-40B4-BE49-F238E27FC236}">
                    <a16:creationId xmlns:a16="http://schemas.microsoft.com/office/drawing/2014/main" id="{B429B414-C848-41F7-462C-EC899BB00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564904"/>
                <a:ext cx="1008112" cy="40011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78">
            <a:extLst>
              <a:ext uri="{FF2B5EF4-FFF2-40B4-BE49-F238E27FC236}">
                <a16:creationId xmlns:a16="http://schemas.microsoft.com/office/drawing/2014/main" id="{7C52237E-7DAA-DB8F-10EB-AEC55B07B17F}"/>
              </a:ext>
            </a:extLst>
          </p:cNvPr>
          <p:cNvCxnSpPr/>
          <p:nvPr/>
        </p:nvCxnSpPr>
        <p:spPr>
          <a:xfrm flipH="1">
            <a:off x="7020272" y="3068960"/>
            <a:ext cx="50405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Core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568753" y="4810051"/>
                <a:ext cx="6192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integers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53" y="4810051"/>
                <a:ext cx="6192688" cy="400110"/>
              </a:xfrm>
              <a:prstGeom prst="rect">
                <a:avLst/>
              </a:prstGeom>
              <a:blipFill>
                <a:blip r:embed="rId3"/>
                <a:stretch>
                  <a:fillRect l="-1025"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68753" y="5230897"/>
                <a:ext cx="6192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 any three sum to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53" y="5230897"/>
                <a:ext cx="6192688" cy="400110"/>
              </a:xfrm>
              <a:prstGeom prst="rect">
                <a:avLst/>
              </a:prstGeom>
              <a:blipFill>
                <a:blip r:embed="rId4"/>
                <a:stretch>
                  <a:fillRect l="-1025"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55776" y="5646976"/>
                <a:ext cx="6192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hypothesis: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1.999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algorithm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646976"/>
                <a:ext cx="6192688" cy="400110"/>
              </a:xfrm>
              <a:prstGeom prst="rect">
                <a:avLst/>
              </a:prstGeom>
              <a:blipFill>
                <a:blip r:embed="rId5"/>
                <a:stretch>
                  <a:fillRect l="-1025"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32574" y="481005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3SUM: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68753" y="3774768"/>
                <a:ext cx="6192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hypothesis: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2.999</m:t>
                        </m:r>
                      </m:sup>
                    </m:s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algorithm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53" y="3774768"/>
                <a:ext cx="6192688" cy="400110"/>
              </a:xfrm>
              <a:prstGeom prst="rect">
                <a:avLst/>
              </a:prstGeom>
              <a:blipFill>
                <a:blip r:embed="rId6"/>
                <a:stretch>
                  <a:fillRect l="-1025" t="-9375"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68753" y="2937843"/>
                <a:ext cx="6192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weighted graph with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vertices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53" y="2937843"/>
                <a:ext cx="6192688" cy="400110"/>
              </a:xfrm>
              <a:prstGeom prst="rect">
                <a:avLst/>
              </a:prstGeom>
              <a:blipFill>
                <a:blip r:embed="rId7"/>
                <a:stretch>
                  <a:fillRect l="-1025" t="-909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568753" y="3359315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compute the distance between any pair of vertices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293784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APSP: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8"/>
              <p:cNvSpPr txBox="1"/>
              <p:nvPr/>
            </p:nvSpPr>
            <p:spPr>
              <a:xfrm>
                <a:off x="2568753" y="1961669"/>
                <a:ext cx="6192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hypothesis: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1.999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algorithm (SETH)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53" y="1961669"/>
                <a:ext cx="6192688" cy="400110"/>
              </a:xfrm>
              <a:prstGeom prst="rect">
                <a:avLst/>
              </a:prstGeom>
              <a:blipFill>
                <a:blip r:embed="rId8"/>
                <a:stretch>
                  <a:fillRect l="-1025"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32"/>
              <p:cNvSpPr txBox="1"/>
              <p:nvPr/>
            </p:nvSpPr>
            <p:spPr>
              <a:xfrm>
                <a:off x="2568753" y="1124744"/>
                <a:ext cx="61926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formula in CNF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variables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53" y="1124744"/>
                <a:ext cx="6192688" cy="400110"/>
              </a:xfrm>
              <a:prstGeom prst="rect">
                <a:avLst/>
              </a:prstGeom>
              <a:blipFill>
                <a:blip r:embed="rId9"/>
                <a:stretch>
                  <a:fillRect l="-1025" t="-909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33"/>
          <p:cNvSpPr txBox="1"/>
          <p:nvPr/>
        </p:nvSpPr>
        <p:spPr>
          <a:xfrm>
            <a:off x="2568753" y="154320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it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satisfiable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827584" y="116744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SAT: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14BC7A08-28C2-2B40-AFD5-2132CE17BF34}"/>
              </a:ext>
            </a:extLst>
          </p:cNvPr>
          <p:cNvSpPr txBox="1"/>
          <p:nvPr/>
        </p:nvSpPr>
        <p:spPr>
          <a:xfrm>
            <a:off x="6609111" y="117217"/>
            <a:ext cx="250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Which hard problem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to start from?</a:t>
            </a:r>
            <a:endParaRPr lang="en-US" sz="1800" b="1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9" grpId="0"/>
      <p:bldP spid="24" grpId="0"/>
      <p:bldP spid="29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80"/>
          <p:cNvCxnSpPr/>
          <p:nvPr/>
        </p:nvCxnSpPr>
        <p:spPr>
          <a:xfrm>
            <a:off x="2622860" y="2318005"/>
            <a:ext cx="276989" cy="1758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Landscape of Fine-Grained Complexity</a:t>
            </a:r>
          </a:p>
        </p:txBody>
      </p:sp>
      <p:cxnSp>
        <p:nvCxnSpPr>
          <p:cNvPr id="81" name="Straight Arrow Connector 80"/>
          <p:cNvCxnSpPr>
            <a:endCxn id="97" idx="0"/>
          </p:cNvCxnSpPr>
          <p:nvPr/>
        </p:nvCxnSpPr>
        <p:spPr>
          <a:xfrm flipH="1">
            <a:off x="1001825" y="1375825"/>
            <a:ext cx="1105130" cy="462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80"/>
          <p:cNvCxnSpPr>
            <a:stCxn id="20" idx="2"/>
            <a:endCxn id="96" idx="0"/>
          </p:cNvCxnSpPr>
          <p:nvPr/>
        </p:nvCxnSpPr>
        <p:spPr>
          <a:xfrm>
            <a:off x="2432321" y="1396220"/>
            <a:ext cx="52272" cy="580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80"/>
          <p:cNvCxnSpPr/>
          <p:nvPr/>
        </p:nvCxnSpPr>
        <p:spPr>
          <a:xfrm flipH="1">
            <a:off x="1447967" y="2318005"/>
            <a:ext cx="691853" cy="408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80"/>
          <p:cNvCxnSpPr/>
          <p:nvPr/>
        </p:nvCxnSpPr>
        <p:spPr>
          <a:xfrm flipH="1">
            <a:off x="1659381" y="2324707"/>
            <a:ext cx="577853" cy="1081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80"/>
          <p:cNvCxnSpPr>
            <a:endCxn id="102" idx="0"/>
          </p:cNvCxnSpPr>
          <p:nvPr/>
        </p:nvCxnSpPr>
        <p:spPr>
          <a:xfrm flipH="1">
            <a:off x="1871998" y="2350954"/>
            <a:ext cx="494863" cy="1622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80"/>
          <p:cNvCxnSpPr>
            <a:stCxn id="96" idx="2"/>
          </p:cNvCxnSpPr>
          <p:nvPr/>
        </p:nvCxnSpPr>
        <p:spPr>
          <a:xfrm>
            <a:off x="2484593" y="2350954"/>
            <a:ext cx="217064" cy="242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80"/>
          <p:cNvCxnSpPr/>
          <p:nvPr/>
        </p:nvCxnSpPr>
        <p:spPr>
          <a:xfrm>
            <a:off x="2734262" y="2298286"/>
            <a:ext cx="479781" cy="1103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80"/>
          <p:cNvCxnSpPr/>
          <p:nvPr/>
        </p:nvCxnSpPr>
        <p:spPr>
          <a:xfrm>
            <a:off x="2843122" y="2324707"/>
            <a:ext cx="733391" cy="266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80"/>
          <p:cNvCxnSpPr/>
          <p:nvPr/>
        </p:nvCxnSpPr>
        <p:spPr>
          <a:xfrm flipH="1">
            <a:off x="1857628" y="4348329"/>
            <a:ext cx="4060" cy="42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80"/>
          <p:cNvCxnSpPr/>
          <p:nvPr/>
        </p:nvCxnSpPr>
        <p:spPr>
          <a:xfrm flipH="1">
            <a:off x="6528517" y="1245318"/>
            <a:ext cx="177487" cy="299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80"/>
          <p:cNvCxnSpPr/>
          <p:nvPr/>
        </p:nvCxnSpPr>
        <p:spPr>
          <a:xfrm flipH="1">
            <a:off x="6706004" y="1245318"/>
            <a:ext cx="118963" cy="835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80"/>
          <p:cNvCxnSpPr/>
          <p:nvPr/>
        </p:nvCxnSpPr>
        <p:spPr>
          <a:xfrm>
            <a:off x="6922027" y="1261985"/>
            <a:ext cx="72007" cy="333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80"/>
          <p:cNvCxnSpPr/>
          <p:nvPr/>
        </p:nvCxnSpPr>
        <p:spPr>
          <a:xfrm>
            <a:off x="7453081" y="1977234"/>
            <a:ext cx="8740" cy="164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80"/>
          <p:cNvCxnSpPr/>
          <p:nvPr/>
        </p:nvCxnSpPr>
        <p:spPr>
          <a:xfrm>
            <a:off x="7461821" y="2493535"/>
            <a:ext cx="8740" cy="18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80"/>
          <p:cNvCxnSpPr/>
          <p:nvPr/>
        </p:nvCxnSpPr>
        <p:spPr>
          <a:xfrm flipH="1">
            <a:off x="6523243" y="4164310"/>
            <a:ext cx="282621" cy="67943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80"/>
          <p:cNvCxnSpPr/>
          <p:nvPr/>
        </p:nvCxnSpPr>
        <p:spPr>
          <a:xfrm>
            <a:off x="7554211" y="4162102"/>
            <a:ext cx="253786" cy="19691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80"/>
          <p:cNvCxnSpPr/>
          <p:nvPr/>
        </p:nvCxnSpPr>
        <p:spPr>
          <a:xfrm>
            <a:off x="7410623" y="4162102"/>
            <a:ext cx="386066" cy="70276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80"/>
          <p:cNvCxnSpPr/>
          <p:nvPr/>
        </p:nvCxnSpPr>
        <p:spPr>
          <a:xfrm>
            <a:off x="7286930" y="4162102"/>
            <a:ext cx="267281" cy="122808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80"/>
          <p:cNvCxnSpPr/>
          <p:nvPr/>
        </p:nvCxnSpPr>
        <p:spPr>
          <a:xfrm flipH="1">
            <a:off x="7120137" y="4162102"/>
            <a:ext cx="4246" cy="201844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-468560" y="742529"/>
            <a:ext cx="6049433" cy="519838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02"/>
          <p:cNvSpPr txBox="1"/>
          <p:nvPr/>
        </p:nvSpPr>
        <p:spPr>
          <a:xfrm>
            <a:off x="4192878" y="815583"/>
            <a:ext cx="1882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SETH-hard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5473646" y="806089"/>
            <a:ext cx="3520942" cy="2634265"/>
          </a:xfrm>
          <a:prstGeom prst="ellipse">
            <a:avLst/>
          </a:prstGeom>
          <a:noFill/>
          <a:ln w="38100" cmpd="sng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97"/>
          <p:cNvSpPr txBox="1"/>
          <p:nvPr/>
        </p:nvSpPr>
        <p:spPr>
          <a:xfrm>
            <a:off x="7852479" y="592860"/>
            <a:ext cx="150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53B"/>
                </a:solidFill>
              </a:rPr>
              <a:t>3SUM-hard</a:t>
            </a:r>
            <a:endParaRPr lang="en-US" sz="1600" b="1" dirty="0">
              <a:solidFill>
                <a:srgbClr val="00853B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099488" y="3493117"/>
            <a:ext cx="4153032" cy="3608291"/>
          </a:xfrm>
          <a:prstGeom prst="ellipse">
            <a:avLst/>
          </a:prstGeom>
          <a:noFill/>
          <a:ln w="38100" cmpd="sng">
            <a:solidFill>
              <a:srgbClr val="0063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TextBox 99"/>
          <p:cNvSpPr txBox="1"/>
          <p:nvPr/>
        </p:nvSpPr>
        <p:spPr>
          <a:xfrm>
            <a:off x="7980901" y="3355318"/>
            <a:ext cx="1647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63AC"/>
                </a:solidFill>
              </a:rPr>
              <a:t>APSP-hard</a:t>
            </a:r>
            <a:endParaRPr lang="en-US" sz="1600" dirty="0">
              <a:solidFill>
                <a:srgbClr val="0063AC"/>
              </a:solidFill>
            </a:endParaRPr>
          </a:p>
        </p:txBody>
      </p:sp>
      <p:sp>
        <p:nvSpPr>
          <p:cNvPr id="190" name="TextBox 102"/>
          <p:cNvSpPr txBox="1"/>
          <p:nvPr/>
        </p:nvSpPr>
        <p:spPr>
          <a:xfrm>
            <a:off x="1191747" y="1037271"/>
            <a:ext cx="78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SETH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66" name="Straight Arrow Connector 80"/>
          <p:cNvCxnSpPr/>
          <p:nvPr/>
        </p:nvCxnSpPr>
        <p:spPr>
          <a:xfrm flipH="1">
            <a:off x="6804409" y="4155249"/>
            <a:ext cx="153181" cy="17715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80"/>
          <p:cNvCxnSpPr/>
          <p:nvPr/>
        </p:nvCxnSpPr>
        <p:spPr>
          <a:xfrm>
            <a:off x="2778080" y="1396220"/>
            <a:ext cx="487359" cy="285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92"/>
          <p:cNvSpPr txBox="1"/>
          <p:nvPr/>
        </p:nvSpPr>
        <p:spPr>
          <a:xfrm>
            <a:off x="2703230" y="4500758"/>
            <a:ext cx="1580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[Backurs,Indyk’16]</a:t>
            </a:r>
          </a:p>
        </p:txBody>
      </p:sp>
      <p:sp>
        <p:nvSpPr>
          <p:cNvPr id="79" name="TextBox 92"/>
          <p:cNvSpPr txBox="1"/>
          <p:nvPr/>
        </p:nvSpPr>
        <p:spPr>
          <a:xfrm>
            <a:off x="402119" y="4500093"/>
            <a:ext cx="152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,Künnemann’15]</a:t>
            </a:r>
          </a:p>
        </p:txBody>
      </p:sp>
      <p:sp>
        <p:nvSpPr>
          <p:cNvPr id="85" name="TextBox 92"/>
          <p:cNvSpPr txBox="1"/>
          <p:nvPr/>
        </p:nvSpPr>
        <p:spPr>
          <a:xfrm>
            <a:off x="2942940" y="3800739"/>
            <a:ext cx="108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Impagliazzo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]</a:t>
            </a:r>
          </a:p>
        </p:txBody>
      </p:sp>
      <p:sp>
        <p:nvSpPr>
          <p:cNvPr id="86" name="TextBox 92"/>
          <p:cNvSpPr txBox="1"/>
          <p:nvPr/>
        </p:nvSpPr>
        <p:spPr>
          <a:xfrm>
            <a:off x="-118291" y="3830984"/>
            <a:ext cx="153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,Künnemann’15,</a:t>
            </a:r>
          </a:p>
          <a:p>
            <a:pPr algn="r"/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Abboud,Backurs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V-Williams’15]</a:t>
            </a:r>
          </a:p>
        </p:txBody>
      </p:sp>
      <p:sp>
        <p:nvSpPr>
          <p:cNvPr id="87" name="TextBox 92"/>
          <p:cNvSpPr txBox="1"/>
          <p:nvPr/>
        </p:nvSpPr>
        <p:spPr>
          <a:xfrm>
            <a:off x="3572744" y="2291319"/>
            <a:ext cx="1792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[Backurs,Indyk’15]</a:t>
            </a:r>
          </a:p>
        </p:txBody>
      </p:sp>
      <p:sp>
        <p:nvSpPr>
          <p:cNvPr id="88" name="TextBox 92"/>
          <p:cNvSpPr txBox="1"/>
          <p:nvPr/>
        </p:nvSpPr>
        <p:spPr>
          <a:xfrm>
            <a:off x="2877572" y="2929035"/>
            <a:ext cx="267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,Künnemann’15,Abboud,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Backurs,V-Williams’15]</a:t>
            </a:r>
          </a:p>
        </p:txBody>
      </p:sp>
      <p:sp>
        <p:nvSpPr>
          <p:cNvPr id="89" name="TextBox 92"/>
          <p:cNvSpPr txBox="1"/>
          <p:nvPr/>
        </p:nvSpPr>
        <p:spPr>
          <a:xfrm>
            <a:off x="-20285" y="3137601"/>
            <a:ext cx="174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[V-Williams,Roditty’13]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TextBox 92"/>
          <p:cNvSpPr txBox="1"/>
          <p:nvPr/>
        </p:nvSpPr>
        <p:spPr>
          <a:xfrm>
            <a:off x="251520" y="2462029"/>
            <a:ext cx="129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’14]</a:t>
            </a:r>
          </a:p>
        </p:txBody>
      </p:sp>
      <p:sp>
        <p:nvSpPr>
          <p:cNvPr id="91" name="TextBox 92"/>
          <p:cNvSpPr txBox="1"/>
          <p:nvPr/>
        </p:nvSpPr>
        <p:spPr>
          <a:xfrm>
            <a:off x="1472321" y="1578014"/>
            <a:ext cx="1146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[Williams’05]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987824" y="1149620"/>
            <a:ext cx="165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[Abboud,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,Hermelin,Shabtay’19]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20072" y="5467494"/>
            <a:ext cx="167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,Gawrychowski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Mozes,Weimann’18]</a:t>
            </a:r>
          </a:p>
        </p:txBody>
      </p:sp>
      <p:sp>
        <p:nvSpPr>
          <p:cNvPr id="94" name="TextBox 92"/>
          <p:cNvSpPr txBox="1"/>
          <p:nvPr/>
        </p:nvSpPr>
        <p:spPr>
          <a:xfrm>
            <a:off x="5303533" y="4333601"/>
            <a:ext cx="138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Backurs,Dikkala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Tzamos’16]</a:t>
            </a:r>
          </a:p>
        </p:txBody>
      </p:sp>
      <p:sp>
        <p:nvSpPr>
          <p:cNvPr id="95" name="TextBox 92"/>
          <p:cNvSpPr txBox="1"/>
          <p:nvPr/>
        </p:nvSpPr>
        <p:spPr>
          <a:xfrm>
            <a:off x="7752931" y="3881413"/>
            <a:ext cx="111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2">
                    <a:lumMod val="75000"/>
                    <a:lumOff val="25000"/>
                  </a:schemeClr>
                </a:solidFill>
              </a:rPr>
              <a:t>[V-Williams,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Williams’10]</a:t>
            </a:r>
          </a:p>
        </p:txBody>
      </p:sp>
      <p:sp>
        <p:nvSpPr>
          <p:cNvPr id="98" name="TextBox 92"/>
          <p:cNvSpPr txBox="1"/>
          <p:nvPr/>
        </p:nvSpPr>
        <p:spPr>
          <a:xfrm>
            <a:off x="6922027" y="1283378"/>
            <a:ext cx="197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[Gajentaan,Overmars’95]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9"/>
              <p:cNvSpPr txBox="1"/>
              <p:nvPr/>
            </p:nvSpPr>
            <p:spPr>
              <a:xfrm>
                <a:off x="6343007" y="870747"/>
                <a:ext cx="1152128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853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3SUM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07" y="870747"/>
                <a:ext cx="1152128" cy="3745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853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9"/>
              <p:cNvSpPr txBox="1"/>
              <p:nvPr/>
            </p:nvSpPr>
            <p:spPr>
              <a:xfrm>
                <a:off x="5508104" y="1545094"/>
                <a:ext cx="1152128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X+Y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545094"/>
                <a:ext cx="1152128" cy="37457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9"/>
              <p:cNvSpPr txBox="1"/>
              <p:nvPr/>
            </p:nvSpPr>
            <p:spPr>
              <a:xfrm>
                <a:off x="6896975" y="1598438"/>
                <a:ext cx="1584176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GeomBase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975" y="1598438"/>
                <a:ext cx="1584176" cy="37457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9"/>
              <p:cNvSpPr txBox="1"/>
              <p:nvPr/>
            </p:nvSpPr>
            <p:spPr>
              <a:xfrm>
                <a:off x="6986743" y="2141241"/>
                <a:ext cx="1494408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Separator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4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743" y="2141241"/>
                <a:ext cx="1494408" cy="37457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9"/>
              <p:cNvSpPr txBox="1"/>
              <p:nvPr/>
            </p:nvSpPr>
            <p:spPr>
              <a:xfrm>
                <a:off x="6764072" y="2684044"/>
                <a:ext cx="1494408" cy="64698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PlanarMotion</a:t>
                </a:r>
                <a:endParaRPr lang="en-US" sz="1600" dirty="0"/>
              </a:p>
              <a:p>
                <a:pPr algn="ctr"/>
                <a:r>
                  <a:rPr lang="en-US" sz="1600" dirty="0"/>
                  <a:t>Planning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72" y="2684044"/>
                <a:ext cx="1494408" cy="64698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9"/>
              <p:cNvSpPr txBox="1"/>
              <p:nvPr/>
            </p:nvSpPr>
            <p:spPr>
              <a:xfrm>
                <a:off x="5528823" y="2080995"/>
                <a:ext cx="1296144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Colinear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823" y="2080995"/>
                <a:ext cx="1296144" cy="37457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9"/>
              <p:cNvSpPr txBox="1"/>
              <p:nvPr/>
            </p:nvSpPr>
            <p:spPr>
              <a:xfrm>
                <a:off x="6644561" y="3780678"/>
                <a:ext cx="1152128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63A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APSP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1" y="3780678"/>
                <a:ext cx="1152128" cy="37457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63A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9"/>
              <p:cNvSpPr txBox="1"/>
              <p:nvPr/>
            </p:nvSpPr>
            <p:spPr>
              <a:xfrm>
                <a:off x="7770706" y="4349931"/>
                <a:ext cx="1193782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i="1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06" y="4349931"/>
                <a:ext cx="1193782" cy="37457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9"/>
              <p:cNvSpPr txBox="1"/>
              <p:nvPr/>
            </p:nvSpPr>
            <p:spPr>
              <a:xfrm>
                <a:off x="7580664" y="4870057"/>
                <a:ext cx="1319679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Metricity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i="1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664" y="4870057"/>
                <a:ext cx="1319679" cy="37457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9"/>
              <p:cNvSpPr txBox="1"/>
              <p:nvPr/>
            </p:nvSpPr>
            <p:spPr>
              <a:xfrm>
                <a:off x="7220625" y="5390183"/>
                <a:ext cx="1584176" cy="64698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Betweenness</a:t>
                </a:r>
                <a:endParaRPr lang="en-US" sz="1600" dirty="0"/>
              </a:p>
              <a:p>
                <a:pPr algn="ctr"/>
                <a:r>
                  <a:rPr lang="en-US" sz="1600" dirty="0"/>
                  <a:t>Centrality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625" y="5390183"/>
                <a:ext cx="1584176" cy="64698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9"/>
              <p:cNvSpPr txBox="1"/>
              <p:nvPr/>
            </p:nvSpPr>
            <p:spPr>
              <a:xfrm>
                <a:off x="7040997" y="6182724"/>
                <a:ext cx="1707467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NegTriangle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i="1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997" y="6182724"/>
                <a:ext cx="1707467" cy="37457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9"/>
              <p:cNvSpPr txBox="1"/>
              <p:nvPr/>
            </p:nvSpPr>
            <p:spPr>
              <a:xfrm>
                <a:off x="5135508" y="4843742"/>
                <a:ext cx="1476968" cy="64698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Maximum</a:t>
                </a:r>
              </a:p>
              <a:p>
                <a:pPr algn="ctr"/>
                <a:r>
                  <a:rPr lang="en-US" sz="1600" dirty="0"/>
                  <a:t>Submatrix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i="1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508" y="4843742"/>
                <a:ext cx="1476968" cy="64698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19"/>
              <p:cNvSpPr txBox="1"/>
              <p:nvPr/>
            </p:nvSpPr>
            <p:spPr>
              <a:xfrm>
                <a:off x="5557534" y="5926844"/>
                <a:ext cx="1334553" cy="64698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Tree Edit </a:t>
                </a:r>
              </a:p>
              <a:p>
                <a:pPr algn="ctr"/>
                <a:r>
                  <a:rPr lang="en-US" sz="1600" dirty="0"/>
                  <a:t>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i="1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6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534" y="5926844"/>
                <a:ext cx="1334553" cy="64698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19"/>
              <p:cNvSpPr txBox="1"/>
              <p:nvPr/>
            </p:nvSpPr>
            <p:spPr>
              <a:xfrm>
                <a:off x="2023478" y="1976383"/>
                <a:ext cx="922229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OV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9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78" y="1976383"/>
                <a:ext cx="922229" cy="37457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19"/>
              <p:cNvSpPr txBox="1"/>
              <p:nvPr/>
            </p:nvSpPr>
            <p:spPr>
              <a:xfrm>
                <a:off x="289122" y="1838817"/>
                <a:ext cx="1425406" cy="37946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k-</a:t>
                </a:r>
                <a:r>
                  <a:rPr lang="en-US" sz="1600" dirty="0" err="1"/>
                  <a:t>DomSet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9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2" y="1838817"/>
                <a:ext cx="1425406" cy="37946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9"/>
              <p:cNvSpPr txBox="1"/>
              <p:nvPr/>
            </p:nvSpPr>
            <p:spPr>
              <a:xfrm>
                <a:off x="1410883" y="3973758"/>
                <a:ext cx="922229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LCS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0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83" y="3973758"/>
                <a:ext cx="922229" cy="374571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9"/>
              <p:cNvSpPr txBox="1"/>
              <p:nvPr/>
            </p:nvSpPr>
            <p:spPr>
              <a:xfrm>
                <a:off x="255235" y="2726769"/>
                <a:ext cx="1296144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Frechet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05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5" y="2726769"/>
                <a:ext cx="1296144" cy="374571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9"/>
              <p:cNvSpPr txBox="1"/>
              <p:nvPr/>
            </p:nvSpPr>
            <p:spPr>
              <a:xfrm>
                <a:off x="320018" y="3406107"/>
                <a:ext cx="1443670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Diameter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0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8" y="3406107"/>
                <a:ext cx="1443670" cy="374571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9"/>
              <p:cNvSpPr txBox="1"/>
              <p:nvPr/>
            </p:nvSpPr>
            <p:spPr>
              <a:xfrm>
                <a:off x="2843808" y="4092869"/>
                <a:ext cx="2088232" cy="37982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NFA-Acceptance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0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92869"/>
                <a:ext cx="2088232" cy="379823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9"/>
              <p:cNvSpPr txBox="1"/>
              <p:nvPr/>
            </p:nvSpPr>
            <p:spPr>
              <a:xfrm>
                <a:off x="2953910" y="3396939"/>
                <a:ext cx="2698210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Dynamic Time Warping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0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910" y="3396939"/>
                <a:ext cx="2698210" cy="374571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9"/>
              <p:cNvSpPr txBox="1"/>
              <p:nvPr/>
            </p:nvSpPr>
            <p:spPr>
              <a:xfrm>
                <a:off x="3565956" y="2558333"/>
                <a:ext cx="1782188" cy="37982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Edit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11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956" y="2558333"/>
                <a:ext cx="1782188" cy="379823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9"/>
              <p:cNvSpPr txBox="1"/>
              <p:nvPr/>
            </p:nvSpPr>
            <p:spPr>
              <a:xfrm>
                <a:off x="3269154" y="1606681"/>
                <a:ext cx="1330294" cy="64698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SubsetSum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charset="0"/>
                      </a:rPr>
                      <m:t>𝑛</m:t>
                    </m:r>
                    <m:r>
                      <a:rPr lang="en-US" sz="1600" b="0" i="1" smtClean="0">
                        <a:latin typeface="Cambria Math" charset="0"/>
                      </a:rPr>
                      <m:t>+</m:t>
                    </m:r>
                    <m:r>
                      <a:rPr lang="en-US" sz="1600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6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54" y="1606681"/>
                <a:ext cx="1330294" cy="64698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19"/>
              <p:cNvSpPr txBox="1"/>
              <p:nvPr/>
            </p:nvSpPr>
            <p:spPr>
              <a:xfrm>
                <a:off x="2602893" y="4771787"/>
                <a:ext cx="2180438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s-IS" sz="1600" dirty="0"/>
                  <a:t>RegExp Matching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7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893" y="4771787"/>
                <a:ext cx="2180438" cy="374571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19"/>
              <p:cNvSpPr txBox="1"/>
              <p:nvPr/>
            </p:nvSpPr>
            <p:spPr>
              <a:xfrm>
                <a:off x="150450" y="4776142"/>
                <a:ext cx="2262933" cy="64698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Longest Palindromic Subsequence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7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50" y="4776142"/>
                <a:ext cx="2262933" cy="646986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28519" y="1021649"/>
                <a:ext cx="1007603" cy="37457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de-DE" sz="16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b="1" dirty="0">
                  <a:solidFill>
                    <a:srgbClr val="3632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19" y="1021649"/>
                <a:ext cx="1007603" cy="374571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92"/>
          <p:cNvSpPr txBox="1"/>
          <p:nvPr/>
        </p:nvSpPr>
        <p:spPr>
          <a:xfrm>
            <a:off x="251520" y="1314261"/>
            <a:ext cx="114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Patrascu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Williams’10]</a:t>
            </a:r>
          </a:p>
        </p:txBody>
      </p:sp>
    </p:spTree>
    <p:extLst>
      <p:ext uri="{BB962C8B-B14F-4D97-AF65-F5344CB8AC3E}">
        <p14:creationId xmlns:p14="http://schemas.microsoft.com/office/powerpoint/2010/main" val="28572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691679" y="998287"/>
            <a:ext cx="3046445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Modern Algorithms &amp; Complexity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8"/>
              <p:cNvSpPr txBox="1"/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my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improved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EACBD0B-372F-1A48-B8B3-B9D97945CB7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D511A4-7001-4448-ADDC-7869A59EAB8A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AD4BF42-D870-4643-96C7-D66E721B8F80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36CD573E-4C4B-1E46-9EDA-EBB1ED19E8B9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3363AC3-799B-1940-B92D-A023EFE1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37" name="Ovale Legende 36">
            <a:extLst>
              <a:ext uri="{FF2B5EF4-FFF2-40B4-BE49-F238E27FC236}">
                <a16:creationId xmlns:a16="http://schemas.microsoft.com/office/drawing/2014/main" id="{918C485F-F314-7049-9D23-31DA6D763B5C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/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here is an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Legende 14">
            <a:extLst>
              <a:ext uri="{FF2B5EF4-FFF2-40B4-BE49-F238E27FC236}">
                <a16:creationId xmlns:a16="http://schemas.microsoft.com/office/drawing/2014/main" id="{1EA69389-C01E-BB4D-AB37-C4E0CB2F8015}"/>
              </a:ext>
            </a:extLst>
          </p:cNvPr>
          <p:cNvSpPr/>
          <p:nvPr/>
        </p:nvSpPr>
        <p:spPr>
          <a:xfrm>
            <a:off x="6300192" y="2420887"/>
            <a:ext cx="1944216" cy="864097"/>
          </a:xfrm>
          <a:prstGeom prst="wedgeEllipseCallout">
            <a:avLst>
              <a:gd name="adj1" fmla="val -69147"/>
              <a:gd name="adj2" fmla="val -45324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82E4DF1A-E61A-F242-85AF-545087022AB0}"/>
              </a:ext>
            </a:extLst>
          </p:cNvPr>
          <p:cNvSpPr txBox="1"/>
          <p:nvPr/>
        </p:nvSpPr>
        <p:spPr>
          <a:xfrm>
            <a:off x="6283707" y="2447127"/>
            <a:ext cx="194421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No, this is unlikely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Multiplizieren 2">
            <a:extLst>
              <a:ext uri="{FF2B5EF4-FFF2-40B4-BE49-F238E27FC236}">
                <a16:creationId xmlns:a16="http://schemas.microsoft.com/office/drawing/2014/main" id="{2DC01E51-70E8-4049-9E59-FA0C22089694}"/>
              </a:ext>
            </a:extLst>
          </p:cNvPr>
          <p:cNvSpPr/>
          <p:nvPr/>
        </p:nvSpPr>
        <p:spPr>
          <a:xfrm>
            <a:off x="6250293" y="1969767"/>
            <a:ext cx="1944216" cy="1746913"/>
          </a:xfrm>
          <a:prstGeom prst="mathMultiply">
            <a:avLst/>
          </a:prstGeom>
          <a:solidFill>
            <a:srgbClr val="C00000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e Legende 24">
            <a:extLst>
              <a:ext uri="{FF2B5EF4-FFF2-40B4-BE49-F238E27FC236}">
                <a16:creationId xmlns:a16="http://schemas.microsoft.com/office/drawing/2014/main" id="{7E8C3E7E-5203-8742-8E5F-F3C44A915C4C}"/>
              </a:ext>
            </a:extLst>
          </p:cNvPr>
          <p:cNvSpPr/>
          <p:nvPr/>
        </p:nvSpPr>
        <p:spPr>
          <a:xfrm>
            <a:off x="6300192" y="1228274"/>
            <a:ext cx="1944216" cy="562639"/>
          </a:xfrm>
          <a:prstGeom prst="wedgeEllipseCallout">
            <a:avLst>
              <a:gd name="adj1" fmla="val -76986"/>
              <a:gd name="adj2" fmla="val 105587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739D0A83-EDBD-0342-8BFC-DB6F6B00A482}"/>
              </a:ext>
            </a:extLst>
          </p:cNvPr>
          <p:cNvSpPr txBox="1"/>
          <p:nvPr/>
        </p:nvSpPr>
        <p:spPr>
          <a:xfrm>
            <a:off x="6300192" y="1253323"/>
            <a:ext cx="19442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don’t know.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0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691679" y="998287"/>
            <a:ext cx="3046445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Modern Algorithms &amp;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8"/>
              <p:cNvSpPr txBox="1"/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my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improved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EACBD0B-372F-1A48-B8B3-B9D97945CB7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D511A4-7001-4448-ADDC-7869A59EAB8A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AD4BF42-D870-4643-96C7-D66E721B8F80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36CD573E-4C4B-1E46-9EDA-EBB1ED19E8B9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3363AC3-799B-1940-B92D-A023EFE1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37" name="Ovale Legende 36">
            <a:extLst>
              <a:ext uri="{FF2B5EF4-FFF2-40B4-BE49-F238E27FC236}">
                <a16:creationId xmlns:a16="http://schemas.microsoft.com/office/drawing/2014/main" id="{918C485F-F314-7049-9D23-31DA6D763B5C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/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here is an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">
            <a:extLst>
              <a:ext uri="{FF2B5EF4-FFF2-40B4-BE49-F238E27FC236}">
                <a16:creationId xmlns:a16="http://schemas.microsoft.com/office/drawing/2014/main" id="{1EA0526C-A60F-E247-BBED-9EF6AF4D06E0}"/>
              </a:ext>
            </a:extLst>
          </p:cNvPr>
          <p:cNvSpPr/>
          <p:nvPr/>
        </p:nvSpPr>
        <p:spPr>
          <a:xfrm>
            <a:off x="5364088" y="692696"/>
            <a:ext cx="3960440" cy="1416830"/>
          </a:xfrm>
          <a:prstGeom prst="rect">
            <a:avLst/>
          </a:prstGeom>
          <a:solidFill>
            <a:srgbClr val="FFBF00">
              <a:alpha val="3960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1609A4-FB1F-454B-8019-FBF7A9A5F495}"/>
              </a:ext>
            </a:extLst>
          </p:cNvPr>
          <p:cNvSpPr txBox="1"/>
          <p:nvPr/>
        </p:nvSpPr>
        <p:spPr>
          <a:xfrm>
            <a:off x="5598780" y="1180288"/>
            <a:ext cx="3441700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characterization of exponent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of best-possible algorithm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0F0ECE-E131-474A-8C9E-3681CC7C9F36}"/>
              </a:ext>
            </a:extLst>
          </p:cNvPr>
          <p:cNvSpPr txBox="1"/>
          <p:nvPr/>
        </p:nvSpPr>
        <p:spPr>
          <a:xfrm>
            <a:off x="5553136" y="792095"/>
            <a:ext cx="3441700" cy="4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Fine-Grained Complexity</a:t>
            </a:r>
          </a:p>
        </p:txBody>
      </p:sp>
      <p:cxnSp>
        <p:nvCxnSpPr>
          <p:cNvPr id="21" name="Gerade Verbindung mit Pfeil 44">
            <a:extLst>
              <a:ext uri="{FF2B5EF4-FFF2-40B4-BE49-F238E27FC236}">
                <a16:creationId xmlns:a16="http://schemas.microsoft.com/office/drawing/2014/main" id="{CDDB6D72-A013-D646-A473-3928F4BE0D66}"/>
              </a:ext>
            </a:extLst>
          </p:cNvPr>
          <p:cNvCxnSpPr>
            <a:cxnSpLocks/>
          </p:cNvCxnSpPr>
          <p:nvPr/>
        </p:nvCxnSpPr>
        <p:spPr>
          <a:xfrm flipH="1">
            <a:off x="7020272" y="3501008"/>
            <a:ext cx="288032" cy="64807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e Legende 38">
            <a:extLst>
              <a:ext uri="{FF2B5EF4-FFF2-40B4-BE49-F238E27FC236}">
                <a16:creationId xmlns:a16="http://schemas.microsoft.com/office/drawing/2014/main" id="{2A20F4D0-C661-1B4F-B81D-02BBD7A7DC08}"/>
              </a:ext>
            </a:extLst>
          </p:cNvPr>
          <p:cNvSpPr/>
          <p:nvPr/>
        </p:nvSpPr>
        <p:spPr>
          <a:xfrm>
            <a:off x="5785266" y="2204864"/>
            <a:ext cx="3255213" cy="1152128"/>
          </a:xfrm>
          <a:prstGeom prst="wedgeEllipseCallout">
            <a:avLst>
              <a:gd name="adj1" fmla="val -54268"/>
              <a:gd name="adj2" fmla="val -28707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8">
                <a:extLst>
                  <a:ext uri="{FF2B5EF4-FFF2-40B4-BE49-F238E27FC236}">
                    <a16:creationId xmlns:a16="http://schemas.microsoft.com/office/drawing/2014/main" id="{B4ADC8DC-20E9-1F4D-97F6-6D85A3A51704}"/>
                  </a:ext>
                </a:extLst>
              </p:cNvPr>
              <p:cNvSpPr txBox="1"/>
              <p:nvPr/>
            </p:nvSpPr>
            <p:spPr>
              <a:xfrm>
                <a:off x="5846434" y="2374971"/>
                <a:ext cx="3135422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time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1.99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yield a breakthrough: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18">
                <a:extLst>
                  <a:ext uri="{FF2B5EF4-FFF2-40B4-BE49-F238E27FC236}">
                    <a16:creationId xmlns:a16="http://schemas.microsoft.com/office/drawing/2014/main" id="{B4ADC8DC-20E9-1F4D-97F6-6D85A3A5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34" y="2374971"/>
                <a:ext cx="3135422" cy="806375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bgerundetes Rechteck 45">
            <a:extLst>
              <a:ext uri="{FF2B5EF4-FFF2-40B4-BE49-F238E27FC236}">
                <a16:creationId xmlns:a16="http://schemas.microsoft.com/office/drawing/2014/main" id="{926E27AF-0741-D84B-B1AB-9023EA7F62C2}"/>
              </a:ext>
            </a:extLst>
          </p:cNvPr>
          <p:cNvSpPr/>
          <p:nvPr/>
        </p:nvSpPr>
        <p:spPr>
          <a:xfrm>
            <a:off x="1855166" y="4270076"/>
            <a:ext cx="6605266" cy="1429464"/>
          </a:xfrm>
          <a:prstGeom prst="roundRect">
            <a:avLst/>
          </a:prstGeom>
          <a:solidFill>
            <a:srgbClr val="EAEEF2"/>
          </a:solidFill>
          <a:ln w="28575">
            <a:solidFill>
              <a:srgbClr val="0063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9B688FD4-0215-E840-831B-3048556C8D34}"/>
                  </a:ext>
                </a:extLst>
              </p:cNvPr>
              <p:cNvSpPr txBox="1"/>
              <p:nvPr/>
            </p:nvSpPr>
            <p:spPr>
              <a:xfrm>
                <a:off x="2051720" y="4437112"/>
                <a:ext cx="6120681" cy="436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Satisfiability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time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1.99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or</a:t>
                </a:r>
              </a:p>
            </p:txBody>
          </p:sp>
        </mc:Choice>
        <mc:Fallback xmlns=""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9B688FD4-0215-E840-831B-3048556C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37112"/>
                <a:ext cx="6120681" cy="436273"/>
              </a:xfrm>
              <a:prstGeom prst="rect">
                <a:avLst/>
              </a:prstGeom>
              <a:blipFill>
                <a:blip r:embed="rId8"/>
                <a:stretch>
                  <a:fillRect l="-1035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DE54A44B-7F8D-2942-97E8-EECEEBD9630F}"/>
                  </a:ext>
                </a:extLst>
              </p:cNvPr>
              <p:cNvSpPr txBox="1"/>
              <p:nvPr/>
            </p:nvSpPr>
            <p:spPr>
              <a:xfrm>
                <a:off x="2051720" y="5047346"/>
                <a:ext cx="6408712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 Pairs Shortest Paths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time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2.9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or …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DE54A44B-7F8D-2942-97E8-EECEEBD96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47346"/>
                <a:ext cx="6408712" cy="434927"/>
              </a:xfrm>
              <a:prstGeom prst="rect">
                <a:avLst/>
              </a:prstGeom>
              <a:blipFill>
                <a:blip r:embed="rId9"/>
                <a:stretch>
                  <a:fillRect l="-988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8">
            <a:extLst>
              <a:ext uri="{FF2B5EF4-FFF2-40B4-BE49-F238E27FC236}">
                <a16:creationId xmlns:a16="http://schemas.microsoft.com/office/drawing/2014/main" id="{8201077B-7543-1843-B4EC-96E233F1EDAE}"/>
              </a:ext>
            </a:extLst>
          </p:cNvPr>
          <p:cNvSpPr txBox="1"/>
          <p:nvPr/>
        </p:nvSpPr>
        <p:spPr>
          <a:xfrm>
            <a:off x="3504565" y="6043915"/>
            <a:ext cx="277816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&gt;50-years-old questions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eschweifte Klammer rechts 7">
            <a:extLst>
              <a:ext uri="{FF2B5EF4-FFF2-40B4-BE49-F238E27FC236}">
                <a16:creationId xmlns:a16="http://schemas.microsoft.com/office/drawing/2014/main" id="{540C4843-B7AC-094D-84A6-87645737EE05}"/>
              </a:ext>
            </a:extLst>
          </p:cNvPr>
          <p:cNvSpPr/>
          <p:nvPr/>
        </p:nvSpPr>
        <p:spPr>
          <a:xfrm rot="5400000">
            <a:off x="4901250" y="3166977"/>
            <a:ext cx="128805" cy="5549396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4" grpId="0" animBg="1"/>
      <p:bldP spid="31" grpId="0"/>
      <p:bldP spid="32" grpId="0"/>
      <p:bldP spid="3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Near-Optimal Algorithms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0C54FE10-1218-D84F-90FC-F8AD235C8685}"/>
                  </a:ext>
                </a:extLst>
              </p:cNvPr>
              <p:cNvSpPr txBox="1"/>
              <p:nvPr/>
            </p:nvSpPr>
            <p:spPr>
              <a:xfrm>
                <a:off x="1259632" y="4896788"/>
                <a:ext cx="6696744" cy="50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000" i="1" dirty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 dirty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 dirty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 dirty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(near-)optimal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complexity*</a:t>
                </a:r>
              </a:p>
            </p:txBody>
          </p:sp>
        </mc:Choice>
        <mc:Fallback xmlns="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0C54FE10-1218-D84F-90FC-F8AD235C8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96788"/>
                <a:ext cx="6696744" cy="504177"/>
              </a:xfrm>
              <a:prstGeom prst="rect">
                <a:avLst/>
              </a:prstGeom>
              <a:blipFill>
                <a:blip r:embed="rId3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8">
            <a:extLst>
              <a:ext uri="{FF2B5EF4-FFF2-40B4-BE49-F238E27FC236}">
                <a16:creationId xmlns:a16="http://schemas.microsoft.com/office/drawing/2014/main" id="{A51283B3-6A70-0E42-88BE-C84252B627EE}"/>
              </a:ext>
            </a:extLst>
          </p:cNvPr>
          <p:cNvSpPr txBox="1"/>
          <p:nvPr/>
        </p:nvSpPr>
        <p:spPr>
          <a:xfrm>
            <a:off x="0" y="5501724"/>
            <a:ext cx="9144000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*in the worst case, up to lower order factors, 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conditional on a conjecture</a:t>
            </a:r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8F182CA5-9D1F-0D7C-E028-05F0E6555C7B}"/>
              </a:ext>
            </a:extLst>
          </p:cNvPr>
          <p:cNvSpPr/>
          <p:nvPr/>
        </p:nvSpPr>
        <p:spPr>
          <a:xfrm>
            <a:off x="-87355" y="1204522"/>
            <a:ext cx="9360950" cy="765175"/>
          </a:xfrm>
          <a:prstGeom prst="rect">
            <a:avLst/>
          </a:prstGeom>
          <a:solidFill>
            <a:srgbClr val="EAEFF3"/>
          </a:solidFill>
          <a:ln w="28575">
            <a:solidFill>
              <a:srgbClr val="1A63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25BA6E9-36F9-D54A-8339-80D9BE4941DD}"/>
              </a:ext>
            </a:extLst>
          </p:cNvPr>
          <p:cNvSpPr/>
          <p:nvPr/>
        </p:nvSpPr>
        <p:spPr>
          <a:xfrm>
            <a:off x="4531615" y="3036440"/>
            <a:ext cx="4720905" cy="1338823"/>
          </a:xfrm>
          <a:prstGeom prst="rect">
            <a:avLst/>
          </a:prstGeom>
          <a:solidFill>
            <a:srgbClr val="EBD6D2"/>
          </a:solidFill>
          <a:ln w="28575">
            <a:solidFill>
              <a:srgbClr val="AE2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9B697DB-F8D7-B146-A623-5A02DAC5ECCC}"/>
              </a:ext>
            </a:extLst>
          </p:cNvPr>
          <p:cNvSpPr/>
          <p:nvPr/>
        </p:nvSpPr>
        <p:spPr>
          <a:xfrm>
            <a:off x="-71827" y="3036440"/>
            <a:ext cx="4608332" cy="1338823"/>
          </a:xfrm>
          <a:prstGeom prst="rect">
            <a:avLst/>
          </a:prstGeom>
          <a:solidFill>
            <a:srgbClr val="E2F0E4"/>
          </a:solidFill>
          <a:ln w="28575">
            <a:solidFill>
              <a:srgbClr val="4192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C41AF1B9-99AC-4D43-AB27-4CAE126F9029}"/>
                  </a:ext>
                </a:extLst>
              </p:cNvPr>
              <p:cNvSpPr txBox="1"/>
              <p:nvPr/>
            </p:nvSpPr>
            <p:spPr>
              <a:xfrm>
                <a:off x="648073" y="3274109"/>
                <a:ext cx="3528572" cy="858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Design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efficient algorithm </a:t>
                </a:r>
              </a:p>
              <a:p>
                <a:pPr algn="r">
                  <a:lnSpc>
                    <a:spcPct val="13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running in time e.g.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solidFill>
                          <a:srgbClr val="AC16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000" b="0" i="1" dirty="0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b="0" i="1" dirty="0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dirty="0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b="0" i="1" dirty="0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rgbClr val="AC160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C41AF1B9-99AC-4D43-AB27-4CAE126F9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3" y="3274109"/>
                <a:ext cx="3528572" cy="858120"/>
              </a:xfrm>
              <a:prstGeom prst="rect">
                <a:avLst/>
              </a:prstGeom>
              <a:blipFill>
                <a:blip r:embed="rId4"/>
                <a:stretch>
                  <a:fillRect r="-3584" b="-115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D46F199E-0181-DA46-B6D6-E503EBAD5CA7}"/>
                  </a:ext>
                </a:extLst>
              </p:cNvPr>
              <p:cNvSpPr txBox="1"/>
              <p:nvPr/>
            </p:nvSpPr>
            <p:spPr>
              <a:xfrm>
                <a:off x="4896545" y="3274109"/>
                <a:ext cx="4248472" cy="858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fine-grained lower bound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ruling out time e.g.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AC16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dirty="0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.99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D46F199E-0181-DA46-B6D6-E503EBAD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45" y="3274109"/>
                <a:ext cx="4248472" cy="858120"/>
              </a:xfrm>
              <a:prstGeom prst="rect">
                <a:avLst/>
              </a:prstGeom>
              <a:blipFill>
                <a:blip r:embed="rId5"/>
                <a:stretch>
                  <a:fillRect l="-1493" r="-896" b="-115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5EBCC33D-3A67-FD4C-8600-AA8993B7FEDA}"/>
                  </a:ext>
                </a:extLst>
              </p:cNvPr>
              <p:cNvSpPr txBox="1"/>
              <p:nvPr/>
            </p:nvSpPr>
            <p:spPr>
              <a:xfrm>
                <a:off x="2772309" y="2592532"/>
                <a:ext cx="352857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8000" i="1" dirty="0">
                  <a:solidFill>
                    <a:srgbClr val="AC160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5EBCC33D-3A67-FD4C-8600-AA8993B7F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09" y="2592532"/>
                <a:ext cx="3528572" cy="1938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0293AF96-5AC7-A246-9205-3BCCD310EDF1}"/>
              </a:ext>
            </a:extLst>
          </p:cNvPr>
          <p:cNvCxnSpPr/>
          <p:nvPr/>
        </p:nvCxnSpPr>
        <p:spPr>
          <a:xfrm>
            <a:off x="4531615" y="3036440"/>
            <a:ext cx="0" cy="1338823"/>
          </a:xfrm>
          <a:prstGeom prst="line">
            <a:avLst/>
          </a:prstGeom>
          <a:ln w="285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32">
            <a:extLst>
              <a:ext uri="{FF2B5EF4-FFF2-40B4-BE49-F238E27FC236}">
                <a16:creationId xmlns:a16="http://schemas.microsoft.com/office/drawing/2014/main" id="{879F2C27-4049-972F-2DDD-F9D39C4EA986}"/>
              </a:ext>
            </a:extLst>
          </p:cNvPr>
          <p:cNvSpPr txBox="1"/>
          <p:nvPr/>
        </p:nvSpPr>
        <p:spPr>
          <a:xfrm>
            <a:off x="395536" y="2377671"/>
            <a:ext cx="378110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dirty="0">
                <a:solidFill>
                  <a:srgbClr val="008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17DD6FCD-D137-6209-AEB1-2CDC0A73F0AD}"/>
              </a:ext>
            </a:extLst>
          </p:cNvPr>
          <p:cNvSpPr txBox="1"/>
          <p:nvPr/>
        </p:nvSpPr>
        <p:spPr>
          <a:xfrm>
            <a:off x="4896545" y="2377670"/>
            <a:ext cx="385191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C16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9E4E82DB-21E6-083C-C822-406554027CC7}"/>
              </a:ext>
            </a:extLst>
          </p:cNvPr>
          <p:cNvSpPr txBox="1"/>
          <p:nvPr/>
        </p:nvSpPr>
        <p:spPr>
          <a:xfrm>
            <a:off x="3546141" y="2373766"/>
            <a:ext cx="198090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23A7D2C-7281-A003-B6A1-5471ACA52A7C}"/>
              </a:ext>
            </a:extLst>
          </p:cNvPr>
          <p:cNvSpPr txBox="1"/>
          <p:nvPr/>
        </p:nvSpPr>
        <p:spPr>
          <a:xfrm>
            <a:off x="206052" y="1352965"/>
            <a:ext cx="865112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Vision: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near-optimal algorithms for fundamental computational problems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18" grpId="0" animBg="1"/>
      <p:bldP spid="10" grpId="0"/>
      <p:bldP spid="11" grpId="0"/>
      <p:bldP spid="21" grpId="0"/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Showcase: Computational Geometry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614E7A-AC6F-C621-7816-DC890BEBEF1B}"/>
              </a:ext>
            </a:extLst>
          </p:cNvPr>
          <p:cNvSpPr txBox="1"/>
          <p:nvPr/>
        </p:nvSpPr>
        <p:spPr>
          <a:xfrm>
            <a:off x="541090" y="1407348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Fréchet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042720F1-EDE0-FCFA-8892-AC4F6E596C0B}"/>
              </a:ext>
            </a:extLst>
          </p:cNvPr>
          <p:cNvSpPr txBox="1"/>
          <p:nvPr/>
        </p:nvSpPr>
        <p:spPr>
          <a:xfrm>
            <a:off x="541092" y="20207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a similarity measure between polygonal curves</a:t>
            </a:r>
            <a:endParaRPr lang="en-US" sz="2000" dirty="0">
              <a:solidFill>
                <a:srgbClr val="36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3">
                <a:extLst>
                  <a:ext uri="{FF2B5EF4-FFF2-40B4-BE49-F238E27FC236}">
                    <a16:creationId xmlns:a16="http://schemas.microsoft.com/office/drawing/2014/main" id="{23D35F91-FE7B-82A4-315D-21900F8995DD}"/>
                  </a:ext>
                </a:extLst>
              </p:cNvPr>
              <p:cNvSpPr txBox="1"/>
              <p:nvPr/>
            </p:nvSpPr>
            <p:spPr>
              <a:xfrm>
                <a:off x="541091" y="2610426"/>
                <a:ext cx="4464497" cy="44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3">
                <a:extLst>
                  <a:ext uri="{FF2B5EF4-FFF2-40B4-BE49-F238E27FC236}">
                    <a16:creationId xmlns:a16="http://schemas.microsoft.com/office/drawing/2014/main" id="{23D35F91-FE7B-82A4-315D-21900F899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1" y="2610426"/>
                <a:ext cx="4464497" cy="441659"/>
              </a:xfrm>
              <a:prstGeom prst="rect">
                <a:avLst/>
              </a:prstGeom>
              <a:blipFill>
                <a:blip r:embed="rId3"/>
                <a:stretch>
                  <a:fillRect l="-1416" b="-222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18">
            <a:extLst>
              <a:ext uri="{FF2B5EF4-FFF2-40B4-BE49-F238E27FC236}">
                <a16:creationId xmlns:a16="http://schemas.microsoft.com/office/drawing/2014/main" id="{E541E099-72F1-1878-CC08-0C0364EBD7C4}"/>
              </a:ext>
            </a:extLst>
          </p:cNvPr>
          <p:cNvSpPr txBox="1"/>
          <p:nvPr/>
        </p:nvSpPr>
        <p:spPr>
          <a:xfrm>
            <a:off x="4427984" y="267435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[Alt,Godau’95]</a:t>
            </a:r>
          </a:p>
        </p:txBody>
      </p:sp>
      <p:sp>
        <p:nvSpPr>
          <p:cNvPr id="38" name="TextBox 33">
            <a:extLst>
              <a:ext uri="{FF2B5EF4-FFF2-40B4-BE49-F238E27FC236}">
                <a16:creationId xmlns:a16="http://schemas.microsoft.com/office/drawing/2014/main" id="{C47FD103-2EBD-8221-EE03-C388D33CC253}"/>
              </a:ext>
            </a:extLst>
          </p:cNvPr>
          <p:cNvSpPr txBox="1"/>
          <p:nvPr/>
        </p:nvSpPr>
        <p:spPr>
          <a:xfrm>
            <a:off x="541091" y="4638849"/>
            <a:ext cx="6706213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dynamic time warping,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Haussdorff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distance, Earth Mover’s distance, curve simplification, geometric intersection graphs, … </a:t>
            </a:r>
          </a:p>
        </p:txBody>
      </p:sp>
      <p:cxnSp>
        <p:nvCxnSpPr>
          <p:cNvPr id="42" name="Straight Connector 121">
            <a:extLst>
              <a:ext uri="{FF2B5EF4-FFF2-40B4-BE49-F238E27FC236}">
                <a16:creationId xmlns:a16="http://schemas.microsoft.com/office/drawing/2014/main" id="{9E6512E2-0F37-3F4D-B217-79A4BD67F935}"/>
              </a:ext>
            </a:extLst>
          </p:cNvPr>
          <p:cNvCxnSpPr>
            <a:cxnSpLocks/>
          </p:cNvCxnSpPr>
          <p:nvPr/>
        </p:nvCxnSpPr>
        <p:spPr>
          <a:xfrm flipH="1">
            <a:off x="7752545" y="1924412"/>
            <a:ext cx="92391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21">
            <a:extLst>
              <a:ext uri="{FF2B5EF4-FFF2-40B4-BE49-F238E27FC236}">
                <a16:creationId xmlns:a16="http://schemas.microsoft.com/office/drawing/2014/main" id="{4979873C-865A-D261-7F2C-201B362E3110}"/>
              </a:ext>
            </a:extLst>
          </p:cNvPr>
          <p:cNvCxnSpPr>
            <a:cxnSpLocks/>
          </p:cNvCxnSpPr>
          <p:nvPr/>
        </p:nvCxnSpPr>
        <p:spPr>
          <a:xfrm flipH="1">
            <a:off x="7812361" y="2212444"/>
            <a:ext cx="79208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21">
            <a:extLst>
              <a:ext uri="{FF2B5EF4-FFF2-40B4-BE49-F238E27FC236}">
                <a16:creationId xmlns:a16="http://schemas.microsoft.com/office/drawing/2014/main" id="{ACDDAC30-0063-2259-80F9-EF4D13809E64}"/>
              </a:ext>
            </a:extLst>
          </p:cNvPr>
          <p:cNvCxnSpPr>
            <a:cxnSpLocks/>
          </p:cNvCxnSpPr>
          <p:nvPr/>
        </p:nvCxnSpPr>
        <p:spPr>
          <a:xfrm flipH="1">
            <a:off x="7896563" y="2500476"/>
            <a:ext cx="63587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21">
            <a:extLst>
              <a:ext uri="{FF2B5EF4-FFF2-40B4-BE49-F238E27FC236}">
                <a16:creationId xmlns:a16="http://schemas.microsoft.com/office/drawing/2014/main" id="{FB5DCE49-B802-F217-62DF-D91B7F5FFCF6}"/>
              </a:ext>
            </a:extLst>
          </p:cNvPr>
          <p:cNvCxnSpPr>
            <a:cxnSpLocks/>
          </p:cNvCxnSpPr>
          <p:nvPr/>
        </p:nvCxnSpPr>
        <p:spPr>
          <a:xfrm flipH="1">
            <a:off x="7968572" y="2788508"/>
            <a:ext cx="4918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21">
            <a:extLst>
              <a:ext uri="{FF2B5EF4-FFF2-40B4-BE49-F238E27FC236}">
                <a16:creationId xmlns:a16="http://schemas.microsoft.com/office/drawing/2014/main" id="{E65F10B3-C28D-C070-5314-80DEE7054AFA}"/>
              </a:ext>
            </a:extLst>
          </p:cNvPr>
          <p:cNvCxnSpPr>
            <a:cxnSpLocks/>
          </p:cNvCxnSpPr>
          <p:nvPr/>
        </p:nvCxnSpPr>
        <p:spPr>
          <a:xfrm flipH="1" flipV="1">
            <a:off x="7824556" y="3076540"/>
            <a:ext cx="563868" cy="7200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21">
            <a:extLst>
              <a:ext uri="{FF2B5EF4-FFF2-40B4-BE49-F238E27FC236}">
                <a16:creationId xmlns:a16="http://schemas.microsoft.com/office/drawing/2014/main" id="{7EBB4252-628C-2995-437F-1E8F546B84BB}"/>
              </a:ext>
            </a:extLst>
          </p:cNvPr>
          <p:cNvCxnSpPr>
            <a:cxnSpLocks/>
            <a:stCxn id="72" idx="0"/>
          </p:cNvCxnSpPr>
          <p:nvPr/>
        </p:nvCxnSpPr>
        <p:spPr>
          <a:xfrm flipH="1" flipV="1">
            <a:off x="7409854" y="3360844"/>
            <a:ext cx="834554" cy="37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21">
            <a:extLst>
              <a:ext uri="{FF2B5EF4-FFF2-40B4-BE49-F238E27FC236}">
                <a16:creationId xmlns:a16="http://schemas.microsoft.com/office/drawing/2014/main" id="{177723E8-35A6-D968-D04E-44D9F8B0104D}"/>
              </a:ext>
            </a:extLst>
          </p:cNvPr>
          <p:cNvCxnSpPr>
            <a:cxnSpLocks/>
          </p:cNvCxnSpPr>
          <p:nvPr/>
        </p:nvCxnSpPr>
        <p:spPr>
          <a:xfrm flipH="1">
            <a:off x="7677812" y="3529850"/>
            <a:ext cx="638604" cy="87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21">
            <a:extLst>
              <a:ext uri="{FF2B5EF4-FFF2-40B4-BE49-F238E27FC236}">
                <a16:creationId xmlns:a16="http://schemas.microsoft.com/office/drawing/2014/main" id="{812A5474-7920-7A3B-C791-5D92A56A8942}"/>
              </a:ext>
            </a:extLst>
          </p:cNvPr>
          <p:cNvCxnSpPr>
            <a:cxnSpLocks/>
          </p:cNvCxnSpPr>
          <p:nvPr/>
        </p:nvCxnSpPr>
        <p:spPr>
          <a:xfrm flipH="1">
            <a:off x="7861112" y="3772343"/>
            <a:ext cx="455304" cy="5622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21">
            <a:extLst>
              <a:ext uri="{FF2B5EF4-FFF2-40B4-BE49-F238E27FC236}">
                <a16:creationId xmlns:a16="http://schemas.microsoft.com/office/drawing/2014/main" id="{C9CED2C9-F161-FCAB-9872-27AD8F1EF83B}"/>
              </a:ext>
            </a:extLst>
          </p:cNvPr>
          <p:cNvCxnSpPr>
            <a:cxnSpLocks/>
          </p:cNvCxnSpPr>
          <p:nvPr/>
        </p:nvCxnSpPr>
        <p:spPr>
          <a:xfrm flipH="1">
            <a:off x="7752545" y="4033906"/>
            <a:ext cx="635879" cy="5074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21">
            <a:extLst>
              <a:ext uri="{FF2B5EF4-FFF2-40B4-BE49-F238E27FC236}">
                <a16:creationId xmlns:a16="http://schemas.microsoft.com/office/drawing/2014/main" id="{5B46B8D0-E027-0888-45CD-0E4FB0053CBE}"/>
              </a:ext>
            </a:extLst>
          </p:cNvPr>
          <p:cNvCxnSpPr>
            <a:cxnSpLocks/>
          </p:cNvCxnSpPr>
          <p:nvPr/>
        </p:nvCxnSpPr>
        <p:spPr>
          <a:xfrm flipH="1">
            <a:off x="7668344" y="4341706"/>
            <a:ext cx="792088" cy="10298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21">
            <a:extLst>
              <a:ext uri="{FF2B5EF4-FFF2-40B4-BE49-F238E27FC236}">
                <a16:creationId xmlns:a16="http://schemas.microsoft.com/office/drawing/2014/main" id="{4B4359C9-BD82-2EA6-5E96-E9A6B766BE0A}"/>
              </a:ext>
            </a:extLst>
          </p:cNvPr>
          <p:cNvCxnSpPr>
            <a:cxnSpLocks/>
            <a:endCxn id="66" idx="4"/>
          </p:cNvCxnSpPr>
          <p:nvPr/>
        </p:nvCxnSpPr>
        <p:spPr>
          <a:xfrm flipH="1">
            <a:off x="7524328" y="4691692"/>
            <a:ext cx="972108" cy="113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21">
            <a:extLst>
              <a:ext uri="{FF2B5EF4-FFF2-40B4-BE49-F238E27FC236}">
                <a16:creationId xmlns:a16="http://schemas.microsoft.com/office/drawing/2014/main" id="{B0BDABA0-0C51-8F39-6A97-822FF9C44802}"/>
              </a:ext>
            </a:extLst>
          </p:cNvPr>
          <p:cNvCxnSpPr>
            <a:cxnSpLocks/>
          </p:cNvCxnSpPr>
          <p:nvPr/>
        </p:nvCxnSpPr>
        <p:spPr>
          <a:xfrm flipH="1">
            <a:off x="7668344" y="5000239"/>
            <a:ext cx="864097" cy="9252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21">
            <a:extLst>
              <a:ext uri="{FF2B5EF4-FFF2-40B4-BE49-F238E27FC236}">
                <a16:creationId xmlns:a16="http://schemas.microsoft.com/office/drawing/2014/main" id="{F17F8EA4-62E7-3C39-45EE-F57C2B525EB5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7824554" y="5378100"/>
            <a:ext cx="707886" cy="26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08">
            <a:extLst>
              <a:ext uri="{FF2B5EF4-FFF2-40B4-BE49-F238E27FC236}">
                <a16:creationId xmlns:a16="http://schemas.microsoft.com/office/drawing/2014/main" id="{3AE084AF-B715-982B-2988-CACE51A26B61}"/>
              </a:ext>
            </a:extLst>
          </p:cNvPr>
          <p:cNvCxnSpPr/>
          <p:nvPr/>
        </p:nvCxnSpPr>
        <p:spPr>
          <a:xfrm rot="16200000" flipV="1">
            <a:off x="7452320" y="4228668"/>
            <a:ext cx="2016224" cy="288032"/>
          </a:xfrm>
          <a:prstGeom prst="line">
            <a:avLst/>
          </a:prstGeom>
          <a:ln>
            <a:solidFill>
              <a:srgbClr val="363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09">
            <a:extLst>
              <a:ext uri="{FF2B5EF4-FFF2-40B4-BE49-F238E27FC236}">
                <a16:creationId xmlns:a16="http://schemas.microsoft.com/office/drawing/2014/main" id="{FC7AE619-FE91-975C-DCE9-3C1E82DB76B0}"/>
              </a:ext>
            </a:extLst>
          </p:cNvPr>
          <p:cNvCxnSpPr>
            <a:cxnSpLocks/>
          </p:cNvCxnSpPr>
          <p:nvPr/>
        </p:nvCxnSpPr>
        <p:spPr>
          <a:xfrm flipH="1" flipV="1">
            <a:off x="7452320" y="4804731"/>
            <a:ext cx="360040" cy="576065"/>
          </a:xfrm>
          <a:prstGeom prst="line">
            <a:avLst/>
          </a:prstGeom>
          <a:ln>
            <a:solidFill>
              <a:srgbClr val="E12B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10">
            <a:extLst>
              <a:ext uri="{FF2B5EF4-FFF2-40B4-BE49-F238E27FC236}">
                <a16:creationId xmlns:a16="http://schemas.microsoft.com/office/drawing/2014/main" id="{D37927E9-88E3-8AF5-AB0C-7A79E5A05EE8}"/>
              </a:ext>
            </a:extLst>
          </p:cNvPr>
          <p:cNvCxnSpPr/>
          <p:nvPr/>
        </p:nvCxnSpPr>
        <p:spPr>
          <a:xfrm rot="16200000" flipH="1" flipV="1">
            <a:off x="7776356" y="2464472"/>
            <a:ext cx="1440160" cy="360040"/>
          </a:xfrm>
          <a:prstGeom prst="line">
            <a:avLst/>
          </a:prstGeom>
          <a:ln>
            <a:solidFill>
              <a:srgbClr val="363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11">
            <a:extLst>
              <a:ext uri="{FF2B5EF4-FFF2-40B4-BE49-F238E27FC236}">
                <a16:creationId xmlns:a16="http://schemas.microsoft.com/office/drawing/2014/main" id="{8055AE20-6B84-3CD0-B7EE-7F36709B89C9}"/>
              </a:ext>
            </a:extLst>
          </p:cNvPr>
          <p:cNvCxnSpPr>
            <a:cxnSpLocks/>
          </p:cNvCxnSpPr>
          <p:nvPr/>
        </p:nvCxnSpPr>
        <p:spPr>
          <a:xfrm flipH="1">
            <a:off x="7452320" y="3796620"/>
            <a:ext cx="432048" cy="1008111"/>
          </a:xfrm>
          <a:prstGeom prst="line">
            <a:avLst/>
          </a:prstGeom>
          <a:ln>
            <a:solidFill>
              <a:srgbClr val="E12B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12">
            <a:extLst>
              <a:ext uri="{FF2B5EF4-FFF2-40B4-BE49-F238E27FC236}">
                <a16:creationId xmlns:a16="http://schemas.microsoft.com/office/drawing/2014/main" id="{B8EA5857-9A0C-A153-640C-6D6F8C011825}"/>
              </a:ext>
            </a:extLst>
          </p:cNvPr>
          <p:cNvCxnSpPr/>
          <p:nvPr/>
        </p:nvCxnSpPr>
        <p:spPr>
          <a:xfrm rot="16200000" flipV="1">
            <a:off x="7416316" y="3328568"/>
            <a:ext cx="432048" cy="504056"/>
          </a:xfrm>
          <a:prstGeom prst="line">
            <a:avLst/>
          </a:prstGeom>
          <a:ln>
            <a:solidFill>
              <a:srgbClr val="E12B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13">
            <a:extLst>
              <a:ext uri="{FF2B5EF4-FFF2-40B4-BE49-F238E27FC236}">
                <a16:creationId xmlns:a16="http://schemas.microsoft.com/office/drawing/2014/main" id="{465B3FCA-F92A-98C7-F0F0-B1F98F713CF9}"/>
              </a:ext>
            </a:extLst>
          </p:cNvPr>
          <p:cNvCxnSpPr/>
          <p:nvPr/>
        </p:nvCxnSpPr>
        <p:spPr>
          <a:xfrm rot="16200000" flipH="1" flipV="1">
            <a:off x="7488324" y="2824512"/>
            <a:ext cx="432048" cy="648072"/>
          </a:xfrm>
          <a:prstGeom prst="line">
            <a:avLst/>
          </a:prstGeom>
          <a:ln>
            <a:solidFill>
              <a:srgbClr val="E12B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4">
            <a:extLst>
              <a:ext uri="{FF2B5EF4-FFF2-40B4-BE49-F238E27FC236}">
                <a16:creationId xmlns:a16="http://schemas.microsoft.com/office/drawing/2014/main" id="{83F1344B-CA3E-025A-1DD1-B4C20384A9A4}"/>
              </a:ext>
            </a:extLst>
          </p:cNvPr>
          <p:cNvCxnSpPr/>
          <p:nvPr/>
        </p:nvCxnSpPr>
        <p:spPr>
          <a:xfrm rot="16200000" flipV="1">
            <a:off x="7380312" y="2284452"/>
            <a:ext cx="1008112" cy="288032"/>
          </a:xfrm>
          <a:prstGeom prst="line">
            <a:avLst/>
          </a:prstGeom>
          <a:ln>
            <a:solidFill>
              <a:srgbClr val="E12B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70E0625-8001-53EF-F0C0-2914E4896337}"/>
              </a:ext>
            </a:extLst>
          </p:cNvPr>
          <p:cNvSpPr/>
          <p:nvPr/>
        </p:nvSpPr>
        <p:spPr>
          <a:xfrm rot="16200000">
            <a:off x="7752546" y="530878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43164C9-64C2-FEAD-71CE-1AFF13BA4808}"/>
              </a:ext>
            </a:extLst>
          </p:cNvPr>
          <p:cNvSpPr/>
          <p:nvPr/>
        </p:nvSpPr>
        <p:spPr>
          <a:xfrm rot="16200000">
            <a:off x="7380312" y="47327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8DAAE99-D1D1-4B90-66A1-634B6AC7F2DA}"/>
              </a:ext>
            </a:extLst>
          </p:cNvPr>
          <p:cNvSpPr/>
          <p:nvPr/>
        </p:nvSpPr>
        <p:spPr>
          <a:xfrm rot="16200000">
            <a:off x="7812360" y="372461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E4F73F6-E7FE-4D93-4DF2-3C54C228E79D}"/>
              </a:ext>
            </a:extLst>
          </p:cNvPr>
          <p:cNvSpPr/>
          <p:nvPr/>
        </p:nvSpPr>
        <p:spPr>
          <a:xfrm rot="16200000">
            <a:off x="7308304" y="32925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3A1195-5B8E-F6CF-8319-3F4E99258937}"/>
              </a:ext>
            </a:extLst>
          </p:cNvPr>
          <p:cNvSpPr/>
          <p:nvPr/>
        </p:nvSpPr>
        <p:spPr>
          <a:xfrm rot="16200000">
            <a:off x="7956376" y="28605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90165CA-9E5D-68CE-5B06-92F9DEE088BA}"/>
              </a:ext>
            </a:extLst>
          </p:cNvPr>
          <p:cNvSpPr/>
          <p:nvPr/>
        </p:nvSpPr>
        <p:spPr>
          <a:xfrm rot="16200000">
            <a:off x="7668344" y="18524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E52EA4-31FE-EA15-9590-A111D8141817}"/>
              </a:ext>
            </a:extLst>
          </p:cNvPr>
          <p:cNvSpPr/>
          <p:nvPr/>
        </p:nvSpPr>
        <p:spPr>
          <a:xfrm rot="16200000">
            <a:off x="8604448" y="18524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4008F75-3E4E-197E-5168-44EA4D5CA302}"/>
              </a:ext>
            </a:extLst>
          </p:cNvPr>
          <p:cNvSpPr/>
          <p:nvPr/>
        </p:nvSpPr>
        <p:spPr>
          <a:xfrm rot="16200000">
            <a:off x="8244408" y="32925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8963277-24DD-7838-337B-FCEFB773B65B}"/>
              </a:ext>
            </a:extLst>
          </p:cNvPr>
          <p:cNvSpPr/>
          <p:nvPr/>
        </p:nvSpPr>
        <p:spPr>
          <a:xfrm rot="16200000">
            <a:off x="8532440" y="530878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11">
            <a:extLst>
              <a:ext uri="{FF2B5EF4-FFF2-40B4-BE49-F238E27FC236}">
                <a16:creationId xmlns:a16="http://schemas.microsoft.com/office/drawing/2014/main" id="{2AF137D1-43E1-6914-9668-7EFE08CC6F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0" detail="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52320" y="476672"/>
            <a:ext cx="1512168" cy="1591756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E282E2B0-464D-A1B7-6DD3-4B2D7AA3E919}"/>
              </a:ext>
            </a:extLst>
          </p:cNvPr>
          <p:cNvSpPr txBox="1"/>
          <p:nvPr/>
        </p:nvSpPr>
        <p:spPr>
          <a:xfrm>
            <a:off x="112889" y="5774718"/>
            <a:ext cx="9062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[B’14, B,Mulzer’15,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B,Künnemann’15, B,Cabello,Emmerich’17, Baldus,B’17,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Abrahamsen,Adamaszek,B,Cohen-Addad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Mehr,Rotenberg,Roytman,Thorup’18,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B,Künnemann,Nusser’19, B,Chaudhury’19,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B,Kisfaludi-Bak,Pilipczuk,van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Leeuwen’19, B,Künnemann,Nusser’20,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B,Nusser’21, B,Driemel,Nusser,Psarros’22, B,Kisfaludi-Bak,Künnemann,Nusser,Parsaeian’22,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B,Kisfaludi-Bak,Künnemann,Marx,Nusser’22,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B,Fischer,van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Hoog,Kipouridis,Kociumaka,Rotenberg’24]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6FAAA-DAC4-7A92-5913-7A2A80932E29}"/>
              </a:ext>
            </a:extLst>
          </p:cNvPr>
          <p:cNvSpPr txBox="1"/>
          <p:nvPr/>
        </p:nvSpPr>
        <p:spPr>
          <a:xfrm>
            <a:off x="541090" y="4078234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Further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FF1F2E85-C585-5A7D-1611-E5CA4BECD0F1}"/>
              </a:ext>
            </a:extLst>
          </p:cNvPr>
          <p:cNvSpPr txBox="1"/>
          <p:nvPr/>
        </p:nvSpPr>
        <p:spPr>
          <a:xfrm>
            <a:off x="5004048" y="3052425"/>
            <a:ext cx="14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[B’14]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3">
                <a:extLst>
                  <a:ext uri="{FF2B5EF4-FFF2-40B4-BE49-F238E27FC236}">
                    <a16:creationId xmlns:a16="http://schemas.microsoft.com/office/drawing/2014/main" id="{686485A2-977E-3EFE-63F3-74F9D7879BBE}"/>
                  </a:ext>
                </a:extLst>
              </p:cNvPr>
              <p:cNvSpPr txBox="1"/>
              <p:nvPr/>
            </p:nvSpPr>
            <p:spPr>
              <a:xfrm>
                <a:off x="541090" y="2979831"/>
                <a:ext cx="4464497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not in time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20002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A2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assuming SETH</a:t>
                </a:r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33">
                <a:extLst>
                  <a:ext uri="{FF2B5EF4-FFF2-40B4-BE49-F238E27FC236}">
                    <a16:creationId xmlns:a16="http://schemas.microsoft.com/office/drawing/2014/main" id="{686485A2-977E-3EFE-63F3-74F9D7879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0" y="2979831"/>
                <a:ext cx="4464497" cy="434927"/>
              </a:xfrm>
              <a:prstGeom prst="rect">
                <a:avLst/>
              </a:prstGeom>
              <a:blipFill>
                <a:blip r:embed="rId6"/>
                <a:stretch>
                  <a:fillRect l="-1416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2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Showcase: String Algorithms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602E4B-2826-638B-33BB-293E83A89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7834"/>
              </p:ext>
            </p:extLst>
          </p:nvPr>
        </p:nvGraphicFramePr>
        <p:xfrm>
          <a:off x="6770895" y="1022872"/>
          <a:ext cx="1826657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470634341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931996380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560751291"/>
                    </a:ext>
                  </a:extLst>
                </a:gridCol>
                <a:gridCol w="217880">
                  <a:extLst>
                    <a:ext uri="{9D8B030D-6E8A-4147-A177-3AD203B41FA5}">
                      <a16:colId xmlns:a16="http://schemas.microsoft.com/office/drawing/2014/main" val="419243981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824B47-D7FC-D8B8-0B9F-2561BB043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04366"/>
              </p:ext>
            </p:extLst>
          </p:nvPr>
        </p:nvGraphicFramePr>
        <p:xfrm>
          <a:off x="7000973" y="1526928"/>
          <a:ext cx="1439600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170331604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2869E1EA-1EDB-8F9A-E7AB-221CB8E1F68E}"/>
              </a:ext>
            </a:extLst>
          </p:cNvPr>
          <p:cNvCxnSpPr>
            <a:cxnSpLocks/>
          </p:cNvCxnSpPr>
          <p:nvPr/>
        </p:nvCxnSpPr>
        <p:spPr>
          <a:xfrm>
            <a:off x="6912988" y="1383075"/>
            <a:ext cx="510977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6D2E3-1953-D72D-0FB2-A7C0C655A406}"/>
              </a:ext>
            </a:extLst>
          </p:cNvPr>
          <p:cNvCxnSpPr>
            <a:cxnSpLocks/>
          </p:cNvCxnSpPr>
          <p:nvPr/>
        </p:nvCxnSpPr>
        <p:spPr>
          <a:xfrm flipH="1">
            <a:off x="7639989" y="1383075"/>
            <a:ext cx="248808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26">
            <a:extLst>
              <a:ext uri="{FF2B5EF4-FFF2-40B4-BE49-F238E27FC236}">
                <a16:creationId xmlns:a16="http://schemas.microsoft.com/office/drawing/2014/main" id="{2C4D8903-C90B-05AF-4DB1-9910AAB5FDC6}"/>
              </a:ext>
            </a:extLst>
          </p:cNvPr>
          <p:cNvCxnSpPr>
            <a:cxnSpLocks/>
          </p:cNvCxnSpPr>
          <p:nvPr/>
        </p:nvCxnSpPr>
        <p:spPr>
          <a:xfrm flipH="1">
            <a:off x="8025584" y="1383075"/>
            <a:ext cx="190469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E734F519-A5CC-F0B1-6232-40D278E2B606}"/>
              </a:ext>
            </a:extLst>
          </p:cNvPr>
          <p:cNvCxnSpPr>
            <a:cxnSpLocks/>
          </p:cNvCxnSpPr>
          <p:nvPr/>
        </p:nvCxnSpPr>
        <p:spPr>
          <a:xfrm flipH="1">
            <a:off x="8398251" y="1383075"/>
            <a:ext cx="33826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2" descr="ttps://upload.wikimedia.org/wikipedia/commons/thumb/b/b0/Kompare.png/984px-Kompare.png">
            <a:extLst>
              <a:ext uri="{FF2B5EF4-FFF2-40B4-BE49-F238E27FC236}">
                <a16:creationId xmlns:a16="http://schemas.microsoft.com/office/drawing/2014/main" id="{6DB1A976-3818-D0D0-99E8-996EAA7ED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32356" r="2030" b="7752"/>
          <a:stretch/>
        </p:blipFill>
        <p:spPr bwMode="auto">
          <a:xfrm>
            <a:off x="689206" y="3212976"/>
            <a:ext cx="7908346" cy="39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330514DC-1F9B-5449-7503-2541DEA4FE7B}"/>
              </a:ext>
            </a:extLst>
          </p:cNvPr>
          <p:cNvSpPr txBox="1"/>
          <p:nvPr/>
        </p:nvSpPr>
        <p:spPr>
          <a:xfrm>
            <a:off x="611560" y="277786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diff tool used in git merge:</a:t>
            </a:r>
            <a:endParaRPr lang="en-US" sz="2000" dirty="0">
              <a:solidFill>
                <a:srgbClr val="36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167E1A72-D8CB-4D19-C434-D63A88D3B964}"/>
              </a:ext>
            </a:extLst>
          </p:cNvPr>
          <p:cNvSpPr txBox="1"/>
          <p:nvPr/>
        </p:nvSpPr>
        <p:spPr>
          <a:xfrm>
            <a:off x="611560" y="1023081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B857E058-9623-A445-ADBB-21937230F78C}"/>
                  </a:ext>
                </a:extLst>
              </p:cNvPr>
              <p:cNvSpPr txBox="1"/>
              <p:nvPr/>
            </p:nvSpPr>
            <p:spPr>
              <a:xfrm>
                <a:off x="617850" y="1563221"/>
                <a:ext cx="5760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two strings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compute the longest string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a subsequence of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lang="en-US" sz="2000" dirty="0">
                  <a:solidFill>
                    <a:srgbClr val="36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B857E058-9623-A445-ADBB-21937230F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0" y="1563221"/>
                <a:ext cx="5760640" cy="707886"/>
              </a:xfrm>
              <a:prstGeom prst="rect">
                <a:avLst/>
              </a:prstGeom>
              <a:blipFill>
                <a:blip r:embed="rId4"/>
                <a:stretch>
                  <a:fillRect l="-1099" t="-3448" b="-120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4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Showcase: String Algorithms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F0F0E034-2D31-56D2-2F18-29434EB58E1B}"/>
              </a:ext>
            </a:extLst>
          </p:cNvPr>
          <p:cNvSpPr txBox="1"/>
          <p:nvPr/>
        </p:nvSpPr>
        <p:spPr>
          <a:xfrm>
            <a:off x="611560" y="1023081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63F6CF50-7634-6369-2EA5-CE23D12C5656}"/>
                  </a:ext>
                </a:extLst>
              </p:cNvPr>
              <p:cNvSpPr txBox="1"/>
              <p:nvPr/>
            </p:nvSpPr>
            <p:spPr>
              <a:xfrm>
                <a:off x="617850" y="1563221"/>
                <a:ext cx="5760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two strings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compute the longest string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a subsequence of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lang="en-US" sz="2000" dirty="0">
                  <a:solidFill>
                    <a:srgbClr val="36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63F6CF50-7634-6369-2EA5-CE23D12C5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0" y="1563221"/>
                <a:ext cx="5760640" cy="707886"/>
              </a:xfrm>
              <a:prstGeom prst="rect">
                <a:avLst/>
              </a:prstGeom>
              <a:blipFill>
                <a:blip r:embed="rId3"/>
                <a:stretch>
                  <a:fillRect l="-1099" t="-3448" b="-120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/>
              <p:nvPr/>
            </p:nvSpPr>
            <p:spPr>
              <a:xfrm>
                <a:off x="617849" y="2672994"/>
                <a:ext cx="4320481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2672994"/>
                <a:ext cx="4320481" cy="434927"/>
              </a:xfrm>
              <a:prstGeom prst="rect">
                <a:avLst/>
              </a:prstGeom>
              <a:blipFill>
                <a:blip r:embed="rId4"/>
                <a:stretch>
                  <a:fillRect l="-1466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8">
            <a:extLst>
              <a:ext uri="{FF2B5EF4-FFF2-40B4-BE49-F238E27FC236}">
                <a16:creationId xmlns:a16="http://schemas.microsoft.com/office/drawing/2014/main" id="{CECB398D-9EF2-B94A-7AE4-B9B9D4AF2593}"/>
              </a:ext>
            </a:extLst>
          </p:cNvPr>
          <p:cNvSpPr txBox="1"/>
          <p:nvPr/>
        </p:nvSpPr>
        <p:spPr>
          <a:xfrm>
            <a:off x="4694561" y="3060250"/>
            <a:ext cx="412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Abboud,Backurs,Vassilevska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Williams‘15] </a:t>
            </a:r>
          </a:p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[B,Künnemann’15]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602E4B-2826-638B-33BB-293E83A89279}"/>
              </a:ext>
            </a:extLst>
          </p:cNvPr>
          <p:cNvGraphicFramePr>
            <a:graphicFrameLocks noGrp="1"/>
          </p:cNvGraphicFramePr>
          <p:nvPr/>
        </p:nvGraphicFramePr>
        <p:xfrm>
          <a:off x="6770895" y="1022872"/>
          <a:ext cx="1826657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470634341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931996380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560751291"/>
                    </a:ext>
                  </a:extLst>
                </a:gridCol>
                <a:gridCol w="217880">
                  <a:extLst>
                    <a:ext uri="{9D8B030D-6E8A-4147-A177-3AD203B41FA5}">
                      <a16:colId xmlns:a16="http://schemas.microsoft.com/office/drawing/2014/main" val="419243981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824B47-D7FC-D8B8-0B9F-2561BB043BB6}"/>
              </a:ext>
            </a:extLst>
          </p:cNvPr>
          <p:cNvGraphicFramePr>
            <a:graphicFrameLocks noGrp="1"/>
          </p:cNvGraphicFramePr>
          <p:nvPr/>
        </p:nvGraphicFramePr>
        <p:xfrm>
          <a:off x="7000973" y="1526928"/>
          <a:ext cx="1439600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170331604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2869E1EA-1EDB-8F9A-E7AB-221CB8E1F68E}"/>
              </a:ext>
            </a:extLst>
          </p:cNvPr>
          <p:cNvCxnSpPr>
            <a:cxnSpLocks/>
          </p:cNvCxnSpPr>
          <p:nvPr/>
        </p:nvCxnSpPr>
        <p:spPr>
          <a:xfrm>
            <a:off x="6912988" y="1383075"/>
            <a:ext cx="510977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6D2E3-1953-D72D-0FB2-A7C0C655A406}"/>
              </a:ext>
            </a:extLst>
          </p:cNvPr>
          <p:cNvCxnSpPr>
            <a:cxnSpLocks/>
          </p:cNvCxnSpPr>
          <p:nvPr/>
        </p:nvCxnSpPr>
        <p:spPr>
          <a:xfrm flipH="1">
            <a:off x="7639989" y="1383075"/>
            <a:ext cx="248808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26">
            <a:extLst>
              <a:ext uri="{FF2B5EF4-FFF2-40B4-BE49-F238E27FC236}">
                <a16:creationId xmlns:a16="http://schemas.microsoft.com/office/drawing/2014/main" id="{2C4D8903-C90B-05AF-4DB1-9910AAB5FDC6}"/>
              </a:ext>
            </a:extLst>
          </p:cNvPr>
          <p:cNvCxnSpPr>
            <a:cxnSpLocks/>
          </p:cNvCxnSpPr>
          <p:nvPr/>
        </p:nvCxnSpPr>
        <p:spPr>
          <a:xfrm flipH="1">
            <a:off x="8025584" y="1383075"/>
            <a:ext cx="190469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E734F519-A5CC-F0B1-6232-40D278E2B606}"/>
              </a:ext>
            </a:extLst>
          </p:cNvPr>
          <p:cNvCxnSpPr>
            <a:cxnSpLocks/>
          </p:cNvCxnSpPr>
          <p:nvPr/>
        </p:nvCxnSpPr>
        <p:spPr>
          <a:xfrm flipH="1">
            <a:off x="8398251" y="1383075"/>
            <a:ext cx="33826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18">
            <a:extLst>
              <a:ext uri="{FF2B5EF4-FFF2-40B4-BE49-F238E27FC236}">
                <a16:creationId xmlns:a16="http://schemas.microsoft.com/office/drawing/2014/main" id="{9DB30648-7AC8-9340-B24B-E1E3A60FBB28}"/>
              </a:ext>
            </a:extLst>
          </p:cNvPr>
          <p:cNvSpPr txBox="1"/>
          <p:nvPr/>
        </p:nvSpPr>
        <p:spPr>
          <a:xfrm>
            <a:off x="6278737" y="2760152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[Wagner,Fischer’74]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/>
              <p:nvPr/>
            </p:nvSpPr>
            <p:spPr>
              <a:xfrm>
                <a:off x="617849" y="3105042"/>
                <a:ext cx="4320481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not in time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20002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A2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assuming</a:t>
                </a: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SETH</a:t>
                </a:r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3105042"/>
                <a:ext cx="4320481" cy="434927"/>
              </a:xfrm>
              <a:prstGeom prst="rect">
                <a:avLst/>
              </a:prstGeom>
              <a:blipFill>
                <a:blip r:embed="rId5"/>
                <a:stretch>
                  <a:fillRect l="-1466" r="-587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3">
            <a:extLst>
              <a:ext uri="{FF2B5EF4-FFF2-40B4-BE49-F238E27FC236}">
                <a16:creationId xmlns:a16="http://schemas.microsoft.com/office/drawing/2014/main" id="{67B777CE-948E-D86A-F790-CED19EECFBD9}"/>
              </a:ext>
            </a:extLst>
          </p:cNvPr>
          <p:cNvSpPr txBox="1"/>
          <p:nvPr/>
        </p:nvSpPr>
        <p:spPr>
          <a:xfrm>
            <a:off x="618099" y="4926881"/>
            <a:ext cx="7780151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edit distance, language edit distance, regular expression matching,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approximation algorithms, sublinear algorithms, compressed strings,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6E05A-AD56-AA9E-3621-00B27D31729B}"/>
              </a:ext>
            </a:extLst>
          </p:cNvPr>
          <p:cNvSpPr txBox="1"/>
          <p:nvPr/>
        </p:nvSpPr>
        <p:spPr>
          <a:xfrm>
            <a:off x="618100" y="4444039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Further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strings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D6163C02-1B09-E5F3-7E9B-4D5B3197E0FA}"/>
              </a:ext>
            </a:extLst>
          </p:cNvPr>
          <p:cNvSpPr txBox="1"/>
          <p:nvPr/>
        </p:nvSpPr>
        <p:spPr>
          <a:xfrm>
            <a:off x="179512" y="5949280"/>
            <a:ext cx="9062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[B,Künnemann’15,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B,Grandoni,Saha,Vassilevska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Williams’16,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B,Wellnitz’17,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B,Grønlund,Green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Larsen’17, Abboud,Backurs,B,Künnemann’17, B,Künnemann’18, Abboud,B’18,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B,Chaudhury’18, B,Künnemann,Wellnitz’19, 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B,Cohen-Addad,Das’21, B,Cassis,Fischer,Nakos’22, B,Cassis,Fischer,Nakos’22, B,Cassis,Fischer,Kociumaka’24]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59EFB1-EAE7-492A-FF07-3BCEB5755986}"/>
              </a:ext>
            </a:extLst>
          </p:cNvPr>
          <p:cNvSpPr/>
          <p:nvPr/>
        </p:nvSpPr>
        <p:spPr>
          <a:xfrm>
            <a:off x="468313" y="3068960"/>
            <a:ext cx="4679751" cy="537104"/>
          </a:xfrm>
          <a:prstGeom prst="ellipse">
            <a:avLst/>
          </a:prstGeom>
          <a:noFill/>
          <a:ln w="38100">
            <a:solidFill>
              <a:srgbClr val="F28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71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691680" y="998287"/>
            <a:ext cx="2952328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Algorithms &amp; Complexity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691680" y="1052736"/>
            <a:ext cx="2952328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fast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solved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tps://upload.wikimedia.org/wikipedia/commons/thumb/0/02/Vraagteken.svg/1000px-Vraagteken.svg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32">
            <a:off x="931151" y="1246539"/>
            <a:ext cx="344935" cy="5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24">
            <a:extLst>
              <a:ext uri="{FF2B5EF4-FFF2-40B4-BE49-F238E27FC236}">
                <a16:creationId xmlns:a16="http://schemas.microsoft.com/office/drawing/2014/main" id="{EC36A275-3075-C541-A988-D40E2D528B3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8" name="Rechteck 25">
              <a:extLst>
                <a:ext uri="{FF2B5EF4-FFF2-40B4-BE49-F238E27FC236}">
                  <a16:creationId xmlns:a16="http://schemas.microsoft.com/office/drawing/2014/main" id="{48FD5ECC-8ED8-7749-929A-EE703CE1AFC1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6">
              <a:extLst>
                <a:ext uri="{FF2B5EF4-FFF2-40B4-BE49-F238E27FC236}">
                  <a16:creationId xmlns:a16="http://schemas.microsoft.com/office/drawing/2014/main" id="{5AEE75F8-0CCB-034D-B9E3-E9AFB986EB0A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DA4E83D1-7D08-A744-82B9-8F706271D38D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12" name="Grafik 35">
              <a:extLst>
                <a:ext uri="{FF2B5EF4-FFF2-40B4-BE49-F238E27FC236}">
                  <a16:creationId xmlns:a16="http://schemas.microsoft.com/office/drawing/2014/main" id="{8DCB833E-1C30-EC40-A849-D25DD7BA8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13" name="Ovale Legende 14">
            <a:extLst>
              <a:ext uri="{FF2B5EF4-FFF2-40B4-BE49-F238E27FC236}">
                <a16:creationId xmlns:a16="http://schemas.microsoft.com/office/drawing/2014/main" id="{65366BA6-366D-FF4C-A370-D629BE6A0741}"/>
              </a:ext>
            </a:extLst>
          </p:cNvPr>
          <p:cNvSpPr/>
          <p:nvPr/>
        </p:nvSpPr>
        <p:spPr>
          <a:xfrm>
            <a:off x="6300192" y="2420887"/>
            <a:ext cx="1944216" cy="864097"/>
          </a:xfrm>
          <a:prstGeom prst="wedgeEllipseCallout">
            <a:avLst>
              <a:gd name="adj1" fmla="val -69147"/>
              <a:gd name="adj2" fmla="val -45324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DD2DEDF-19EF-B742-A52B-24613FE8BC56}"/>
              </a:ext>
            </a:extLst>
          </p:cNvPr>
          <p:cNvSpPr txBox="1"/>
          <p:nvPr/>
        </p:nvSpPr>
        <p:spPr>
          <a:xfrm>
            <a:off x="6283707" y="2447127"/>
            <a:ext cx="194421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Your problem 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NP-hard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bgerundetes Rechteck 21">
            <a:extLst>
              <a:ext uri="{FF2B5EF4-FFF2-40B4-BE49-F238E27FC236}">
                <a16:creationId xmlns:a16="http://schemas.microsoft.com/office/drawing/2014/main" id="{118862DF-5954-E241-B6E6-AC0D6420A3AE}"/>
              </a:ext>
            </a:extLst>
          </p:cNvPr>
          <p:cNvSpPr/>
          <p:nvPr/>
        </p:nvSpPr>
        <p:spPr>
          <a:xfrm>
            <a:off x="1832811" y="4031416"/>
            <a:ext cx="6768752" cy="2280926"/>
          </a:xfrm>
          <a:prstGeom prst="roundRect">
            <a:avLst/>
          </a:prstGeom>
          <a:solidFill>
            <a:srgbClr val="DBE5F2"/>
          </a:solidFill>
          <a:ln w="28575">
            <a:solidFill>
              <a:srgbClr val="0063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BF77D02B-A05E-D448-B645-A9C3DAEB5B67}"/>
              </a:ext>
            </a:extLst>
          </p:cNvPr>
          <p:cNvSpPr txBox="1"/>
          <p:nvPr/>
        </p:nvSpPr>
        <p:spPr>
          <a:xfrm>
            <a:off x="2195736" y="4665590"/>
            <a:ext cx="604867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Relax goal (e.g. approximation algorithms)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Gerade Verbindung mit Pfeil 5">
            <a:extLst>
              <a:ext uri="{FF2B5EF4-FFF2-40B4-BE49-F238E27FC236}">
                <a16:creationId xmlns:a16="http://schemas.microsoft.com/office/drawing/2014/main" id="{38E319F9-49DF-244F-B03C-B52AA6C62737}"/>
              </a:ext>
            </a:extLst>
          </p:cNvPr>
          <p:cNvCxnSpPr/>
          <p:nvPr/>
        </p:nvCxnSpPr>
        <p:spPr>
          <a:xfrm>
            <a:off x="7308304" y="342900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8">
            <a:extLst>
              <a:ext uri="{FF2B5EF4-FFF2-40B4-BE49-F238E27FC236}">
                <a16:creationId xmlns:a16="http://schemas.microsoft.com/office/drawing/2014/main" id="{8B33F50E-9C65-CF43-B976-8A7451109577}"/>
              </a:ext>
            </a:extLst>
          </p:cNvPr>
          <p:cNvSpPr txBox="1"/>
          <p:nvPr/>
        </p:nvSpPr>
        <p:spPr>
          <a:xfrm>
            <a:off x="2195736" y="4189823"/>
            <a:ext cx="63367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Exploit input structure (e.g. parameterized algorithms)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4700-FBE6-1F42-929A-1BBE45261186}"/>
              </a:ext>
            </a:extLst>
          </p:cNvPr>
          <p:cNvSpPr txBox="1"/>
          <p:nvPr/>
        </p:nvSpPr>
        <p:spPr>
          <a:xfrm>
            <a:off x="2195736" y="5171879"/>
            <a:ext cx="604867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Resort to heuristics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779AC104-B0A0-0A4F-B614-FB7C9C9FB08A}"/>
              </a:ext>
            </a:extLst>
          </p:cNvPr>
          <p:cNvSpPr txBox="1"/>
          <p:nvPr/>
        </p:nvSpPr>
        <p:spPr>
          <a:xfrm>
            <a:off x="2195736" y="5678168"/>
            <a:ext cx="604867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Adapt the model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alling, stickman, stick figure, matchstick man, man">
            <a:extLst>
              <a:ext uri="{FF2B5EF4-FFF2-40B4-BE49-F238E27FC236}">
                <a16:creationId xmlns:a16="http://schemas.microsoft.com/office/drawing/2014/main" id="{505102CE-D0BE-0B4C-9066-C858CF78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8" y="4341088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ear, Gears, Graphic, Transmission, Mechanics">
            <a:extLst>
              <a:ext uri="{FF2B5EF4-FFF2-40B4-BE49-F238E27FC236}">
                <a16:creationId xmlns:a16="http://schemas.microsoft.com/office/drawing/2014/main" id="{B40C03C7-61E3-AE48-8A7F-95BD29F0C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r="12142"/>
          <a:stretch/>
        </p:blipFill>
        <p:spPr bwMode="auto">
          <a:xfrm>
            <a:off x="655087" y="3729020"/>
            <a:ext cx="632029" cy="5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e Legende 36">
            <a:extLst>
              <a:ext uri="{FF2B5EF4-FFF2-40B4-BE49-F238E27FC236}">
                <a16:creationId xmlns:a16="http://schemas.microsoft.com/office/drawing/2014/main" id="{79545EE3-9A55-0D4A-8C0C-D667AF9E6B5D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00CED1EA-B247-FC4B-B7F6-A52F69080481}"/>
              </a:ext>
            </a:extLst>
          </p:cNvPr>
          <p:cNvSpPr txBox="1"/>
          <p:nvPr/>
        </p:nvSpPr>
        <p:spPr>
          <a:xfrm>
            <a:off x="1748079" y="2482676"/>
            <a:ext cx="2459141" cy="80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is an efficient 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BE0C15-B778-5A41-8666-D8367E6E219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91" y="2270471"/>
            <a:ext cx="1292376" cy="1269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7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  <p:bldP spid="19" grpId="0"/>
      <p:bldP spid="20" grpId="0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4"/>
          <p:cNvSpPr/>
          <p:nvPr/>
        </p:nvSpPr>
        <p:spPr>
          <a:xfrm>
            <a:off x="964793" y="836712"/>
            <a:ext cx="7200800" cy="1828563"/>
          </a:xfrm>
          <a:prstGeom prst="roundRect">
            <a:avLst>
              <a:gd name="adj" fmla="val 8450"/>
            </a:avLst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 Hard Problem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80817" y="961055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Orthogonal Vectors Problem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/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sSup>
                      <m:sSup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blipFill>
                <a:blip r:embed="rId3"/>
                <a:stretch>
                  <a:fillRect l="-907" t="-9091" b="-212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/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Decide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whether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</a:p>
              <a:p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blipFill>
                <a:blip r:embed="rId4"/>
                <a:stretch>
                  <a:fillRect l="-907" t="-5357" b="-142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F68EBC0-3C1B-674E-2435-0AD99A54C237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99555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37D0C2-6FFE-3935-F1D3-8D19A62A6A61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339159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113D23-14E7-151C-AD63-961A40DD1C7A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378764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347029-CF4C-1495-68FA-23434D59FFDC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183684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FBFEE4-63FB-7B9E-76C6-251BB75882F6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579728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42BC1C-3C6D-570B-ABD5-84E50BFAC53B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97577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5C1117E-0302-6CFB-194E-8C0EAB554BED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37181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C06EEF8-7ABC-A03A-EEC1-FDDDDBC8991E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76786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5BB78-82C8-E061-B8DC-0FD9629859D7}"/>
                  </a:ext>
                </a:extLst>
              </p:cNvPr>
              <p:cNvSpPr txBox="1"/>
              <p:nvPr/>
            </p:nvSpPr>
            <p:spPr>
              <a:xfrm>
                <a:off x="827584" y="2937637"/>
                <a:ext cx="575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5BB78-82C8-E061-B8DC-0FD96298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37637"/>
                <a:ext cx="575295" cy="461665"/>
              </a:xfrm>
              <a:prstGeom prst="rect">
                <a:avLst/>
              </a:prstGeom>
              <a:blipFill>
                <a:blip r:embed="rId5"/>
                <a:stretch>
                  <a:fillRect l="-2174" t="-8108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DD1044-3A98-9798-1982-2A87F44F5BF7}"/>
                  </a:ext>
                </a:extLst>
              </p:cNvPr>
              <p:cNvSpPr txBox="1"/>
              <p:nvPr/>
            </p:nvSpPr>
            <p:spPr>
              <a:xfrm>
                <a:off x="679478" y="4381997"/>
                <a:ext cx="86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=8</m:t>
                      </m:r>
                    </m:oMath>
                  </m:oMathPara>
                </a14:m>
                <a:endParaRPr lang="en-US" sz="1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DD1044-3A98-9798-1982-2A87F44F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78" y="4381997"/>
                <a:ext cx="8633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6CA86-4AB8-78A8-6B7A-A3A9E9F80B52}"/>
                  </a:ext>
                </a:extLst>
              </p:cNvPr>
              <p:cNvSpPr txBox="1"/>
              <p:nvPr/>
            </p:nvSpPr>
            <p:spPr>
              <a:xfrm>
                <a:off x="2304131" y="6381328"/>
                <a:ext cx="86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=5</m:t>
                      </m:r>
                    </m:oMath>
                  </m:oMathPara>
                </a14:m>
                <a:endParaRPr lang="en-US" sz="1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6CA86-4AB8-78A8-6B7A-A3A9E9F80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31" y="6381328"/>
                <a:ext cx="8633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6E04AABC-E61B-3240-963E-9074611E81E3}"/>
              </a:ext>
            </a:extLst>
          </p:cNvPr>
          <p:cNvSpPr/>
          <p:nvPr/>
        </p:nvSpPr>
        <p:spPr>
          <a:xfrm>
            <a:off x="1475656" y="2995552"/>
            <a:ext cx="144017" cy="3107588"/>
          </a:xfrm>
          <a:prstGeom prst="lef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E86CBA43-EC63-B120-38B7-28407405F2F7}"/>
              </a:ext>
            </a:extLst>
          </p:cNvPr>
          <p:cNvSpPr/>
          <p:nvPr/>
        </p:nvSpPr>
        <p:spPr>
          <a:xfrm rot="16200000">
            <a:off x="2659709" y="5333134"/>
            <a:ext cx="152176" cy="1944216"/>
          </a:xfrm>
          <a:prstGeom prst="lef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28" name="Table 5">
            <a:extLst>
              <a:ext uri="{FF2B5EF4-FFF2-40B4-BE49-F238E27FC236}">
                <a16:creationId xmlns:a16="http://schemas.microsoft.com/office/drawing/2014/main" id="{DA8A189F-AF77-0B3A-6527-741E79C077E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299555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11E10D3-E56F-CE4C-0BDD-B47AC607BD3C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339159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94ACFCF-F8AD-F0CA-8B96-C9C4BC65792E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378764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07F191C-307D-9335-F4D2-89213552D250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183684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C91146E-86B8-63CE-2E6C-A05184F6F1A5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579728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57D139E-4248-EDA3-D69A-842398C77034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97577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00D07DF-0F0C-AB83-93B2-0A30ABEBF77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537181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7C2E811-3D78-B359-EAF1-D5998330825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576786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B5A2A-52FB-0FDF-8C6A-7A48FF8444A9}"/>
                  </a:ext>
                </a:extLst>
              </p:cNvPr>
              <p:cNvSpPr txBox="1"/>
              <p:nvPr/>
            </p:nvSpPr>
            <p:spPr>
              <a:xfrm>
                <a:off x="4500761" y="2937637"/>
                <a:ext cx="575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B5A2A-52FB-0FDF-8C6A-7A48FF84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61" y="2937637"/>
                <a:ext cx="575295" cy="461665"/>
              </a:xfrm>
              <a:prstGeom prst="rect">
                <a:avLst/>
              </a:prstGeom>
              <a:blipFill>
                <a:blip r:embed="rId8"/>
                <a:stretch>
                  <a:fillRect l="-2174" t="-8108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2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051872-5513-5A06-8A46-3C244AC4E0EC}"/>
              </a:ext>
            </a:extLst>
          </p:cNvPr>
          <p:cNvSpPr/>
          <p:nvPr/>
        </p:nvSpPr>
        <p:spPr>
          <a:xfrm>
            <a:off x="5292080" y="4574563"/>
            <a:ext cx="1944215" cy="335280"/>
          </a:xfrm>
          <a:prstGeom prst="rect">
            <a:avLst/>
          </a:prstGeom>
          <a:solidFill>
            <a:srgbClr val="AC1602">
              <a:alpha val="29804"/>
            </a:srgbClr>
          </a:solidFill>
          <a:effectLst>
            <a:glow rad="101600">
              <a:srgbClr val="AC1602">
                <a:alpha val="1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705AC-F3D3-D9F1-E04B-70562A9B12E1}"/>
              </a:ext>
            </a:extLst>
          </p:cNvPr>
          <p:cNvSpPr/>
          <p:nvPr/>
        </p:nvSpPr>
        <p:spPr>
          <a:xfrm>
            <a:off x="1763688" y="2995552"/>
            <a:ext cx="1944215" cy="335280"/>
          </a:xfrm>
          <a:prstGeom prst="rect">
            <a:avLst/>
          </a:prstGeom>
          <a:solidFill>
            <a:srgbClr val="AC1602">
              <a:alpha val="29804"/>
            </a:srgbClr>
          </a:solidFill>
          <a:effectLst>
            <a:glow rad="101600">
              <a:srgbClr val="AC1602">
                <a:alpha val="1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ounded Rectangle 14"/>
          <p:cNvSpPr/>
          <p:nvPr/>
        </p:nvSpPr>
        <p:spPr>
          <a:xfrm>
            <a:off x="964793" y="836712"/>
            <a:ext cx="7200800" cy="1828563"/>
          </a:xfrm>
          <a:prstGeom prst="roundRect">
            <a:avLst>
              <a:gd name="adj" fmla="val 8450"/>
            </a:avLst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 Hard Problem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80817" y="961055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Orthogonal Vectors Problem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/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sSup>
                      <m:sSup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blipFill>
                <a:blip r:embed="rId3"/>
                <a:stretch>
                  <a:fillRect l="-907" t="-9091" b="-212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/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Decide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whether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</a:p>
              <a:p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blipFill>
                <a:blip r:embed="rId4"/>
                <a:stretch>
                  <a:fillRect l="-907" t="-5357" b="-142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F68EBC0-3C1B-674E-2435-0AD99A54C237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99555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37D0C2-6FFE-3935-F1D3-8D19A62A6A61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339159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113D23-14E7-151C-AD63-961A40DD1C7A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378764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347029-CF4C-1495-68FA-23434D59FFDC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183684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FBFEE4-63FB-7B9E-76C6-251BB75882F6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579728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42BC1C-3C6D-570B-ABD5-84E50BFAC53B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97577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5C1117E-0302-6CFB-194E-8C0EAB554BED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37181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C06EEF8-7ABC-A03A-EEC1-FDDDDBC8991E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76786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5BB78-82C8-E061-B8DC-0FD9629859D7}"/>
                  </a:ext>
                </a:extLst>
              </p:cNvPr>
              <p:cNvSpPr txBox="1"/>
              <p:nvPr/>
            </p:nvSpPr>
            <p:spPr>
              <a:xfrm>
                <a:off x="827584" y="2937637"/>
                <a:ext cx="575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5BB78-82C8-E061-B8DC-0FD96298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37637"/>
                <a:ext cx="575295" cy="461665"/>
              </a:xfrm>
              <a:prstGeom prst="rect">
                <a:avLst/>
              </a:prstGeom>
              <a:blipFill>
                <a:blip r:embed="rId5"/>
                <a:stretch>
                  <a:fillRect l="-2174" t="-8108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DD1044-3A98-9798-1982-2A87F44F5BF7}"/>
                  </a:ext>
                </a:extLst>
              </p:cNvPr>
              <p:cNvSpPr txBox="1"/>
              <p:nvPr/>
            </p:nvSpPr>
            <p:spPr>
              <a:xfrm>
                <a:off x="679478" y="4381997"/>
                <a:ext cx="86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=8</m:t>
                      </m:r>
                    </m:oMath>
                  </m:oMathPara>
                </a14:m>
                <a:endParaRPr lang="en-US" sz="1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DD1044-3A98-9798-1982-2A87F44F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78" y="4381997"/>
                <a:ext cx="8633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6CA86-4AB8-78A8-6B7A-A3A9E9F80B52}"/>
                  </a:ext>
                </a:extLst>
              </p:cNvPr>
              <p:cNvSpPr txBox="1"/>
              <p:nvPr/>
            </p:nvSpPr>
            <p:spPr>
              <a:xfrm>
                <a:off x="2304131" y="6381328"/>
                <a:ext cx="86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=5</m:t>
                      </m:r>
                    </m:oMath>
                  </m:oMathPara>
                </a14:m>
                <a:endParaRPr lang="en-US" sz="1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6CA86-4AB8-78A8-6B7A-A3A9E9F80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31" y="6381328"/>
                <a:ext cx="8633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6E04AABC-E61B-3240-963E-9074611E81E3}"/>
              </a:ext>
            </a:extLst>
          </p:cNvPr>
          <p:cNvSpPr/>
          <p:nvPr/>
        </p:nvSpPr>
        <p:spPr>
          <a:xfrm>
            <a:off x="1475656" y="2995552"/>
            <a:ext cx="144017" cy="3107588"/>
          </a:xfrm>
          <a:prstGeom prst="lef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E86CBA43-EC63-B120-38B7-28407405F2F7}"/>
              </a:ext>
            </a:extLst>
          </p:cNvPr>
          <p:cNvSpPr/>
          <p:nvPr/>
        </p:nvSpPr>
        <p:spPr>
          <a:xfrm rot="16200000">
            <a:off x="2659709" y="5333134"/>
            <a:ext cx="152176" cy="1944216"/>
          </a:xfrm>
          <a:prstGeom prst="lef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28" name="Table 5">
            <a:extLst>
              <a:ext uri="{FF2B5EF4-FFF2-40B4-BE49-F238E27FC236}">
                <a16:creationId xmlns:a16="http://schemas.microsoft.com/office/drawing/2014/main" id="{DA8A189F-AF77-0B3A-6527-741E79C077E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299555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11E10D3-E56F-CE4C-0BDD-B47AC607BD3C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339159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94ACFCF-F8AD-F0CA-8B96-C9C4BC65792E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378764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07F191C-307D-9335-F4D2-89213552D250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183684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C91146E-86B8-63CE-2E6C-A05184F6F1A5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579728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57D139E-4248-EDA3-D69A-842398C77034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97577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00D07DF-0F0C-AB83-93B2-0A30ABEBF77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537181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7C2E811-3D78-B359-EAF1-D5998330825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576786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B5A2A-52FB-0FDF-8C6A-7A48FF8444A9}"/>
                  </a:ext>
                </a:extLst>
              </p:cNvPr>
              <p:cNvSpPr txBox="1"/>
              <p:nvPr/>
            </p:nvSpPr>
            <p:spPr>
              <a:xfrm>
                <a:off x="4500761" y="2937637"/>
                <a:ext cx="575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B5A2A-52FB-0FDF-8C6A-7A48FF84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61" y="2937637"/>
                <a:ext cx="575295" cy="461665"/>
              </a:xfrm>
              <a:prstGeom prst="rect">
                <a:avLst/>
              </a:prstGeom>
              <a:blipFill>
                <a:blip r:embed="rId8"/>
                <a:stretch>
                  <a:fillRect l="-2174" t="-8108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26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4BB56A-D69C-326C-0D84-4D3E6224BBEF}"/>
              </a:ext>
            </a:extLst>
          </p:cNvPr>
          <p:cNvSpPr/>
          <p:nvPr/>
        </p:nvSpPr>
        <p:spPr>
          <a:xfrm>
            <a:off x="1763688" y="5767860"/>
            <a:ext cx="1944215" cy="335280"/>
          </a:xfrm>
          <a:prstGeom prst="rect">
            <a:avLst/>
          </a:prstGeom>
          <a:solidFill>
            <a:srgbClr val="00853B">
              <a:alpha val="29804"/>
            </a:srgbClr>
          </a:solidFill>
          <a:effectLst>
            <a:glow rad="101600">
              <a:srgbClr val="00853B">
                <a:alpha val="1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722F4-B462-661B-DABC-9F756CC451BC}"/>
              </a:ext>
            </a:extLst>
          </p:cNvPr>
          <p:cNvSpPr/>
          <p:nvPr/>
        </p:nvSpPr>
        <p:spPr>
          <a:xfrm>
            <a:off x="5292079" y="4975772"/>
            <a:ext cx="1944215" cy="335280"/>
          </a:xfrm>
          <a:prstGeom prst="rect">
            <a:avLst/>
          </a:prstGeom>
          <a:solidFill>
            <a:srgbClr val="00853B">
              <a:alpha val="29804"/>
            </a:srgbClr>
          </a:solidFill>
          <a:effectLst>
            <a:glow rad="101600">
              <a:srgbClr val="00853B">
                <a:alpha val="1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ounded Rectangle 14"/>
          <p:cNvSpPr/>
          <p:nvPr/>
        </p:nvSpPr>
        <p:spPr>
          <a:xfrm>
            <a:off x="964793" y="836712"/>
            <a:ext cx="7200800" cy="1828563"/>
          </a:xfrm>
          <a:prstGeom prst="roundRect">
            <a:avLst>
              <a:gd name="adj" fmla="val 8450"/>
            </a:avLst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 Hard Problem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80817" y="961055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Orthogonal Vectors Problem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/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sSup>
                      <m:sSup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blipFill>
                <a:blip r:embed="rId3"/>
                <a:stretch>
                  <a:fillRect l="-907" t="-9091" b="-212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/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Decide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whether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</a:p>
              <a:p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blipFill>
                <a:blip r:embed="rId4"/>
                <a:stretch>
                  <a:fillRect l="-907" t="-5357" b="-142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F68EBC0-3C1B-674E-2435-0AD99A54C237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99555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37D0C2-6FFE-3935-F1D3-8D19A62A6A61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339159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113D23-14E7-151C-AD63-961A40DD1C7A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378764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347029-CF4C-1495-68FA-23434D59FFDC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183684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FBFEE4-63FB-7B9E-76C6-251BB75882F6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579728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42BC1C-3C6D-570B-ABD5-84E50BFAC53B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497577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5C1117E-0302-6CFB-194E-8C0EAB554BED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37181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C06EEF8-7ABC-A03A-EEC1-FDDDDBC8991E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576786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5BB78-82C8-E061-B8DC-0FD9629859D7}"/>
                  </a:ext>
                </a:extLst>
              </p:cNvPr>
              <p:cNvSpPr txBox="1"/>
              <p:nvPr/>
            </p:nvSpPr>
            <p:spPr>
              <a:xfrm>
                <a:off x="827584" y="2937637"/>
                <a:ext cx="575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5BB78-82C8-E061-B8DC-0FD96298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37637"/>
                <a:ext cx="575295" cy="461665"/>
              </a:xfrm>
              <a:prstGeom prst="rect">
                <a:avLst/>
              </a:prstGeom>
              <a:blipFill>
                <a:blip r:embed="rId5"/>
                <a:stretch>
                  <a:fillRect l="-2174" t="-8108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DD1044-3A98-9798-1982-2A87F44F5BF7}"/>
                  </a:ext>
                </a:extLst>
              </p:cNvPr>
              <p:cNvSpPr txBox="1"/>
              <p:nvPr/>
            </p:nvSpPr>
            <p:spPr>
              <a:xfrm>
                <a:off x="679478" y="4381997"/>
                <a:ext cx="86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=8</m:t>
                      </m:r>
                    </m:oMath>
                  </m:oMathPara>
                </a14:m>
                <a:endParaRPr lang="en-US" sz="1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DD1044-3A98-9798-1982-2A87F44F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78" y="4381997"/>
                <a:ext cx="8633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6CA86-4AB8-78A8-6B7A-A3A9E9F80B52}"/>
                  </a:ext>
                </a:extLst>
              </p:cNvPr>
              <p:cNvSpPr txBox="1"/>
              <p:nvPr/>
            </p:nvSpPr>
            <p:spPr>
              <a:xfrm>
                <a:off x="2304131" y="6381328"/>
                <a:ext cx="863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  <m:r>
                        <a:rPr lang="de-DE" sz="1800" b="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=5</m:t>
                      </m:r>
                    </m:oMath>
                  </m:oMathPara>
                </a14:m>
                <a:endParaRPr lang="en-US" sz="18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6CA86-4AB8-78A8-6B7A-A3A9E9F80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31" y="6381328"/>
                <a:ext cx="8633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6E04AABC-E61B-3240-963E-9074611E81E3}"/>
              </a:ext>
            </a:extLst>
          </p:cNvPr>
          <p:cNvSpPr/>
          <p:nvPr/>
        </p:nvSpPr>
        <p:spPr>
          <a:xfrm>
            <a:off x="1475656" y="2995552"/>
            <a:ext cx="144017" cy="3107588"/>
          </a:xfrm>
          <a:prstGeom prst="lef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E86CBA43-EC63-B120-38B7-28407405F2F7}"/>
              </a:ext>
            </a:extLst>
          </p:cNvPr>
          <p:cNvSpPr/>
          <p:nvPr/>
        </p:nvSpPr>
        <p:spPr>
          <a:xfrm rot="16200000">
            <a:off x="2659709" y="5333134"/>
            <a:ext cx="152176" cy="1944216"/>
          </a:xfrm>
          <a:prstGeom prst="lef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28" name="Table 5">
            <a:extLst>
              <a:ext uri="{FF2B5EF4-FFF2-40B4-BE49-F238E27FC236}">
                <a16:creationId xmlns:a16="http://schemas.microsoft.com/office/drawing/2014/main" id="{DA8A189F-AF77-0B3A-6527-741E79C077E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299555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11E10D3-E56F-CE4C-0BDD-B47AC607BD3C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339159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94ACFCF-F8AD-F0CA-8B96-C9C4BC65792E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378764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07F191C-307D-9335-F4D2-89213552D250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183684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C91146E-86B8-63CE-2E6C-A05184F6F1A5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579728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57D139E-4248-EDA3-D69A-842398C77034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4975772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00D07DF-0F0C-AB83-93B2-0A30ABEBF77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5371816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7C2E811-3D78-B359-EAF1-D5998330825B}"/>
              </a:ext>
            </a:extLst>
          </p:cNvPr>
          <p:cNvGraphicFramePr>
            <a:graphicFrameLocks noGrp="1"/>
          </p:cNvGraphicFramePr>
          <p:nvPr/>
        </p:nvGraphicFramePr>
        <p:xfrm>
          <a:off x="5292080" y="5767860"/>
          <a:ext cx="194421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86401518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35710147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80045106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423499803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3162566179"/>
                    </a:ext>
                  </a:extLst>
                </a:gridCol>
              </a:tblGrid>
              <a:tr h="318413"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015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B5A2A-52FB-0FDF-8C6A-7A48FF8444A9}"/>
                  </a:ext>
                </a:extLst>
              </p:cNvPr>
              <p:cNvSpPr txBox="1"/>
              <p:nvPr/>
            </p:nvSpPr>
            <p:spPr>
              <a:xfrm>
                <a:off x="4500761" y="2937637"/>
                <a:ext cx="575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B5A2A-52FB-0FDF-8C6A-7A48FF84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61" y="2937637"/>
                <a:ext cx="575295" cy="461665"/>
              </a:xfrm>
              <a:prstGeom prst="rect">
                <a:avLst/>
              </a:prstGeom>
              <a:blipFill>
                <a:blip r:embed="rId8"/>
                <a:stretch>
                  <a:fillRect l="-2174" t="-8108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55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A31BEEFC-B0A3-F206-6B68-01261B0B824C}"/>
              </a:ext>
            </a:extLst>
          </p:cNvPr>
          <p:cNvSpPr/>
          <p:nvPr/>
        </p:nvSpPr>
        <p:spPr>
          <a:xfrm>
            <a:off x="611560" y="3967793"/>
            <a:ext cx="7850565" cy="1516853"/>
          </a:xfrm>
          <a:prstGeom prst="roundRect">
            <a:avLst>
              <a:gd name="adj" fmla="val 15806"/>
            </a:avLst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4"/>
          <p:cNvSpPr/>
          <p:nvPr/>
        </p:nvSpPr>
        <p:spPr>
          <a:xfrm>
            <a:off x="964793" y="836712"/>
            <a:ext cx="7200800" cy="1828563"/>
          </a:xfrm>
          <a:prstGeom prst="roundRect">
            <a:avLst>
              <a:gd name="adj" fmla="val 8450"/>
            </a:avLst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 Hard Problem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80817" y="961055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Orthogonal Vectors Problem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/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sSup>
                      <m:sSup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734A43-6607-0713-47FD-0E46F133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73353"/>
                <a:ext cx="6984776" cy="405624"/>
              </a:xfrm>
              <a:prstGeom prst="rect">
                <a:avLst/>
              </a:prstGeom>
              <a:blipFill>
                <a:blip r:embed="rId3"/>
                <a:stretch>
                  <a:fillRect l="-907" t="-9091" b="-212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/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Decide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whether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</a:p>
              <a:p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</a:t>
                </a:r>
                <a:r>
                  <a:rPr lang="de-DE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9A4384-2128-EC12-4311-579C4AEF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91165"/>
                <a:ext cx="6984776" cy="707886"/>
              </a:xfrm>
              <a:prstGeom prst="rect">
                <a:avLst/>
              </a:prstGeom>
              <a:blipFill>
                <a:blip r:embed="rId4"/>
                <a:stretch>
                  <a:fillRect l="-907" t="-5357" b="-142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4F1BB13-FAE7-56F2-8871-BD6DF1355B01}"/>
              </a:ext>
            </a:extLst>
          </p:cNvPr>
          <p:cNvSpPr txBox="1"/>
          <p:nvPr/>
        </p:nvSpPr>
        <p:spPr>
          <a:xfrm>
            <a:off x="1193542" y="3100898"/>
            <a:ext cx="2442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Naive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177237-97BF-BE6E-3E6C-AAD28F65416B}"/>
              </a:ext>
            </a:extLst>
          </p:cNvPr>
          <p:cNvSpPr txBox="1"/>
          <p:nvPr/>
        </p:nvSpPr>
        <p:spPr>
          <a:xfrm>
            <a:off x="845475" y="413439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Thm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167EB6-5C05-295E-D218-14AA7FD7966F}"/>
                  </a:ext>
                </a:extLst>
              </p:cNvPr>
              <p:cNvSpPr txBox="1"/>
              <p:nvPr/>
            </p:nvSpPr>
            <p:spPr>
              <a:xfrm>
                <a:off x="845475" y="4509120"/>
                <a:ext cx="7490719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Orthogonal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Vectors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problem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has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AC160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sup>
                        </m:sSup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-time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de-DE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de-DE" sz="2000" dirty="0" err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any</a:t>
                </a: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de-DE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de-DE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assuming</a:t>
                </a: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SETH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167EB6-5C05-295E-D218-14AA7FD7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75" y="4509120"/>
                <a:ext cx="7490719" cy="805605"/>
              </a:xfrm>
              <a:prstGeom prst="rect">
                <a:avLst/>
              </a:prstGeom>
              <a:blipFill>
                <a:blip r:embed="rId5"/>
                <a:stretch>
                  <a:fillRect l="-846"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0D4EE9-5B7C-BAD9-C086-5B2533663F02}"/>
                  </a:ext>
                </a:extLst>
              </p:cNvPr>
              <p:cNvSpPr txBox="1"/>
              <p:nvPr/>
            </p:nvSpPr>
            <p:spPr>
              <a:xfrm>
                <a:off x="3361936" y="3099768"/>
                <a:ext cx="24423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AC160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0D4EE9-5B7C-BAD9-C086-5B2533663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36" y="3099768"/>
                <a:ext cx="2442354" cy="400110"/>
              </a:xfrm>
              <a:prstGeom prst="rect">
                <a:avLst/>
              </a:prstGeom>
              <a:blipFill>
                <a:blip r:embed="rId6"/>
                <a:stretch>
                  <a:fillRect l="-2591"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8">
            <a:extLst>
              <a:ext uri="{FF2B5EF4-FFF2-40B4-BE49-F238E27FC236}">
                <a16:creationId xmlns:a16="http://schemas.microsoft.com/office/drawing/2014/main" id="{E2A6C557-A1DA-4470-3454-EDF71307AEA6}"/>
              </a:ext>
            </a:extLst>
          </p:cNvPr>
          <p:cNvSpPr txBox="1"/>
          <p:nvPr/>
        </p:nvSpPr>
        <p:spPr>
          <a:xfrm>
            <a:off x="1645152" y="4150390"/>
            <a:ext cx="3646928" cy="36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[Williams‘05]</a:t>
            </a:r>
          </a:p>
        </p:txBody>
      </p:sp>
    </p:spTree>
    <p:extLst>
      <p:ext uri="{BB962C8B-B14F-4D97-AF65-F5344CB8AC3E}">
        <p14:creationId xmlns:p14="http://schemas.microsoft.com/office/powerpoint/2010/main" val="5133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A72B7B-A4C5-ED60-D48F-3D10B64AAF85}"/>
              </a:ext>
            </a:extLst>
          </p:cNvPr>
          <p:cNvSpPr/>
          <p:nvPr/>
        </p:nvSpPr>
        <p:spPr>
          <a:xfrm>
            <a:off x="5010150" y="1124744"/>
            <a:ext cx="3810322" cy="1806371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368808-071F-A24A-9BC4-D02BF3EB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Reduction from OV to LCS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F075F8-D280-9949-A4E7-5E0D914482C1}"/>
              </a:ext>
            </a:extLst>
          </p:cNvPr>
          <p:cNvSpPr/>
          <p:nvPr/>
        </p:nvSpPr>
        <p:spPr>
          <a:xfrm>
            <a:off x="323527" y="1126891"/>
            <a:ext cx="3810322" cy="1804224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21AD3BE-0AF3-EC4F-A4E3-3DA50F46588E}"/>
              </a:ext>
            </a:extLst>
          </p:cNvPr>
          <p:cNvSpPr txBox="1"/>
          <p:nvPr/>
        </p:nvSpPr>
        <p:spPr>
          <a:xfrm>
            <a:off x="323525" y="1203621"/>
            <a:ext cx="381032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Vectors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0C4F4D78-F11F-304B-A57B-63EED08EB6E0}"/>
                  </a:ext>
                </a:extLst>
              </p:cNvPr>
              <p:cNvSpPr txBox="1"/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LID4096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ID4096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LID4096" sz="2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0C4F4D78-F11F-304B-A57B-63EED08EB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blipFill>
                <a:blip r:embed="rId2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8">
            <a:extLst>
              <a:ext uri="{FF2B5EF4-FFF2-40B4-BE49-F238E27FC236}">
                <a16:creationId xmlns:a16="http://schemas.microsoft.com/office/drawing/2014/main" id="{14DBC735-0F92-6D4F-84B3-48B9AD9FE9AA}"/>
              </a:ext>
            </a:extLst>
          </p:cNvPr>
          <p:cNvSpPr txBox="1"/>
          <p:nvPr/>
        </p:nvSpPr>
        <p:spPr>
          <a:xfrm>
            <a:off x="5010151" y="1203621"/>
            <a:ext cx="38103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64961EB7-896A-3D4A-8D16-854C225F5551}"/>
                  </a:ext>
                </a:extLst>
              </p:cNvPr>
              <p:cNvSpPr txBox="1"/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strings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DE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LCS</a:t>
                </a:r>
              </a:p>
            </p:txBody>
          </p:sp>
        </mc:Choice>
        <mc:Fallback xmlns="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64961EB7-896A-3D4A-8D16-854C225F5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E59CF56B-FBA3-E14D-9E99-4F9A1AAA2DFD}"/>
                  </a:ext>
                </a:extLst>
              </p:cNvPr>
              <p:cNvSpPr txBox="1"/>
              <p:nvPr/>
            </p:nvSpPr>
            <p:spPr>
              <a:xfrm>
                <a:off x="5010151" y="3501008"/>
                <a:ext cx="3646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ID4096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[Wagner,Fischer’74]</a:t>
                </a:r>
              </a:p>
            </p:txBody>
          </p:sp>
        </mc:Choice>
        <mc:Fallback xmlns=""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E59CF56B-FBA3-E14D-9E99-4F9A1AAA2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1" y="3501008"/>
                <a:ext cx="3646928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6996A0FA-6D40-D849-892F-6A8400D77857}"/>
                  </a:ext>
                </a:extLst>
              </p:cNvPr>
              <p:cNvSpPr txBox="1"/>
              <p:nvPr/>
            </p:nvSpPr>
            <p:spPr>
              <a:xfrm>
                <a:off x="453391" y="3977156"/>
                <a:ext cx="3646928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AC160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sup>
                        </m:sSup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assuming SETH</a:t>
                </a:r>
              </a:p>
            </p:txBody>
          </p:sp>
        </mc:Choice>
        <mc:Fallback xmlns="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6996A0FA-6D40-D849-892F-6A8400D7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1" y="3977156"/>
                <a:ext cx="3646928" cy="434927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8">
            <a:extLst>
              <a:ext uri="{FF2B5EF4-FFF2-40B4-BE49-F238E27FC236}">
                <a16:creationId xmlns:a16="http://schemas.microsoft.com/office/drawing/2014/main" id="{E1FACECA-F06B-6E4D-9E16-D77F45BE0E05}"/>
              </a:ext>
            </a:extLst>
          </p:cNvPr>
          <p:cNvSpPr txBox="1"/>
          <p:nvPr/>
        </p:nvSpPr>
        <p:spPr>
          <a:xfrm>
            <a:off x="453391" y="4464195"/>
            <a:ext cx="3646928" cy="36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[Williams‘05]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56E850C7-E05B-6B48-98B2-9F6DEC553BEC}"/>
                  </a:ext>
                </a:extLst>
              </p:cNvPr>
              <p:cNvSpPr txBox="1"/>
              <p:nvPr/>
            </p:nvSpPr>
            <p:spPr>
              <a:xfrm>
                <a:off x="5010151" y="4008952"/>
                <a:ext cx="3646928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ID4096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assuming SETH</a:t>
                </a:r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56E850C7-E05B-6B48-98B2-9F6DEC553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1" y="4008952"/>
                <a:ext cx="3646928" cy="434927"/>
              </a:xfrm>
              <a:prstGeom prst="rect">
                <a:avLst/>
              </a:prstGeom>
              <a:blipFill>
                <a:blip r:embed="rId6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8">
            <a:extLst>
              <a:ext uri="{FF2B5EF4-FFF2-40B4-BE49-F238E27FC236}">
                <a16:creationId xmlns:a16="http://schemas.microsoft.com/office/drawing/2014/main" id="{75547D2E-3462-4F48-8A4B-C0DBB01007D6}"/>
              </a:ext>
            </a:extLst>
          </p:cNvPr>
          <p:cNvSpPr txBox="1"/>
          <p:nvPr/>
        </p:nvSpPr>
        <p:spPr>
          <a:xfrm>
            <a:off x="5010152" y="4455484"/>
            <a:ext cx="364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[B,Künnemann’15,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Abboud,Backurs,Vassilevksa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-Williams ‘15]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70">
                <a:extLst>
                  <a:ext uri="{FF2B5EF4-FFF2-40B4-BE49-F238E27FC236}">
                    <a16:creationId xmlns:a16="http://schemas.microsoft.com/office/drawing/2014/main" id="{6A5589C9-9B65-8B4B-A449-4BF38F58D5BF}"/>
                  </a:ext>
                </a:extLst>
              </p:cNvPr>
              <p:cNvSpPr txBox="1"/>
              <p:nvPr/>
            </p:nvSpPr>
            <p:spPr>
              <a:xfrm>
                <a:off x="3626896" y="3997346"/>
                <a:ext cx="1890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70">
                <a:extLst>
                  <a:ext uri="{FF2B5EF4-FFF2-40B4-BE49-F238E27FC236}">
                    <a16:creationId xmlns:a16="http://schemas.microsoft.com/office/drawing/2014/main" id="{6A5589C9-9B65-8B4B-A449-4BF38F58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896" y="3997346"/>
                <a:ext cx="18902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64">
            <a:extLst>
              <a:ext uri="{FF2B5EF4-FFF2-40B4-BE49-F238E27FC236}">
                <a16:creationId xmlns:a16="http://schemas.microsoft.com/office/drawing/2014/main" id="{1847BD84-B454-9B4B-839C-B2EF29FC3FD2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4133849" y="2029003"/>
            <a:ext cx="876301" cy="258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CEB780B1-0B6A-394E-8200-2465B911A8C6}"/>
                  </a:ext>
                </a:extLst>
              </p:cNvPr>
              <p:cNvSpPr txBox="1"/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>
                          <a:solidFill>
                            <a:srgbClr val="A30002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LID4096" sz="2000" i="1">
                          <a:solidFill>
                            <a:srgbClr val="A3000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ID4096" sz="2000" i="1">
                          <a:solidFill>
                            <a:srgbClr val="A3000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LID4096" sz="2000" i="1">
                              <a:solidFill>
                                <a:srgbClr val="A300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2000" i="1">
                              <a:solidFill>
                                <a:srgbClr val="A3000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de-DE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LID4096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000" dirty="0">
                  <a:solidFill>
                    <a:srgbClr val="A3000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CEB780B1-0B6A-394E-8200-2465B911A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4" grpId="0"/>
      <p:bldP spid="15" grpId="0"/>
      <p:bldP spid="16" grpId="0"/>
      <p:bldP spid="17" grpId="0"/>
      <p:bldP spid="18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9E7C6A0-4490-E44E-9541-278443B1978C}"/>
              </a:ext>
            </a:extLst>
          </p:cNvPr>
          <p:cNvSpPr/>
          <p:nvPr/>
        </p:nvSpPr>
        <p:spPr>
          <a:xfrm>
            <a:off x="1907704" y="3757758"/>
            <a:ext cx="5112568" cy="1854803"/>
          </a:xfrm>
          <a:prstGeom prst="roundRect">
            <a:avLst>
              <a:gd name="adj" fmla="val 9856"/>
            </a:avLst>
          </a:prstGeom>
          <a:solidFill>
            <a:srgbClr val="D7E5F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368808-071F-A24A-9BC4-D02BF3EB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Reduction from OV to LCS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73E4ED-3A93-2746-A459-78E7A75F7393}"/>
                  </a:ext>
                </a:extLst>
              </p:cNvPr>
              <p:cNvSpPr txBox="1"/>
              <p:nvPr/>
            </p:nvSpPr>
            <p:spPr>
              <a:xfrm>
                <a:off x="5167730" y="3932878"/>
                <a:ext cx="1564509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1</m:t>
                          </m:r>
                        </m:e>
                        <m:sup>
                          <m:r>
                            <a:rPr lang="de-DE" sz="2000" i="1" dirty="0">
                              <a:latin typeface="Cambria Math" charset="0"/>
                            </a:rPr>
                            <m:t>𝐴</m:t>
                          </m:r>
                        </m:sup>
                      </m:sSup>
                      <m:r>
                        <a:rPr lang="de-DE" sz="2000" i="1" dirty="0">
                          <a:latin typeface="Cambria Math" charset="0"/>
                        </a:rPr>
                        <m:t> :</m:t>
                      </m:r>
                      <m:r>
                        <a:rPr lang="en-US" sz="2000" i="1" dirty="0">
                          <a:latin typeface="Cambria Math" charset="0"/>
                        </a:rPr>
                        <m:t>=111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73E4ED-3A93-2746-A459-78E7A75F7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30" y="3932878"/>
                <a:ext cx="1564509" cy="400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AE5A36-2193-4544-8D3B-47CF7694B578}"/>
                  </a:ext>
                </a:extLst>
              </p:cNvPr>
              <p:cNvSpPr txBox="1"/>
              <p:nvPr/>
            </p:nvSpPr>
            <p:spPr>
              <a:xfrm>
                <a:off x="2555776" y="3931207"/>
                <a:ext cx="1564509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de-DE" sz="2000" i="1" dirty="0">
                              <a:latin typeface="Cambria Math" charset="0"/>
                            </a:rPr>
                            <m:t>𝐴</m:t>
                          </m:r>
                        </m:sup>
                      </m:sSup>
                      <m:r>
                        <a:rPr lang="de-DE" sz="2000" i="1" dirty="0">
                          <a:latin typeface="Cambria Math" charset="0"/>
                        </a:rPr>
                        <m:t> :</m:t>
                      </m:r>
                      <m:r>
                        <a:rPr lang="en-US" sz="2000" i="1" dirty="0">
                          <a:latin typeface="Cambria Math" charset="0"/>
                        </a:rPr>
                        <m:t>=</m:t>
                      </m:r>
                      <m:r>
                        <a:rPr lang="de-DE" sz="2000" i="1" dirty="0">
                          <a:latin typeface="Cambria Math" charset="0"/>
                        </a:rPr>
                        <m:t>0</m:t>
                      </m:r>
                      <m:r>
                        <a:rPr lang="en-US" sz="2000" i="1" dirty="0">
                          <a:latin typeface="Cambria Math" charset="0"/>
                        </a:rPr>
                        <m:t>0</m:t>
                      </m:r>
                      <m:r>
                        <a:rPr lang="de-DE" sz="2000" i="1" dirty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AE5A36-2193-4544-8D3B-47CF7694B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931207"/>
                <a:ext cx="1564509" cy="400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94090-68EE-F240-A55A-CF631CF04100}"/>
                  </a:ext>
                </a:extLst>
              </p:cNvPr>
              <p:cNvSpPr txBox="1"/>
              <p:nvPr/>
            </p:nvSpPr>
            <p:spPr>
              <a:xfrm>
                <a:off x="5167730" y="5053902"/>
                <a:ext cx="1564509" cy="39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1</m:t>
                          </m:r>
                        </m:e>
                        <m:sup>
                          <m:r>
                            <a:rPr lang="de-DE" sz="2000" i="1" dirty="0">
                              <a:latin typeface="Cambria Math" charset="0"/>
                            </a:rPr>
                            <m:t>𝐵</m:t>
                          </m:r>
                        </m:sup>
                      </m:sSup>
                      <m:r>
                        <a:rPr lang="de-DE" sz="2000" i="1" dirty="0">
                          <a:latin typeface="Cambria Math" charset="0"/>
                        </a:rPr>
                        <m:t> :</m:t>
                      </m:r>
                      <m:r>
                        <a:rPr lang="en-US" sz="2000" i="1" dirty="0">
                          <a:latin typeface="Cambria Math" charset="0"/>
                        </a:rPr>
                        <m:t>=00</m:t>
                      </m:r>
                      <m:r>
                        <a:rPr lang="de-DE" sz="2000" i="1" dirty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94090-68EE-F240-A55A-CF631CF04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30" y="5053902"/>
                <a:ext cx="1564509" cy="399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EB20C6-7F9A-9F4B-B9DD-C94C6D3457D9}"/>
                  </a:ext>
                </a:extLst>
              </p:cNvPr>
              <p:cNvSpPr txBox="1"/>
              <p:nvPr/>
            </p:nvSpPr>
            <p:spPr>
              <a:xfrm>
                <a:off x="2555776" y="5053902"/>
                <a:ext cx="1564509" cy="39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a:rPr lang="de-DE" sz="2000" i="1" dirty="0">
                              <a:latin typeface="Cambria Math" charset="0"/>
                            </a:rPr>
                            <m:t>𝐵</m:t>
                          </m:r>
                        </m:sup>
                      </m:sSup>
                      <m:r>
                        <a:rPr lang="de-DE" sz="2000" i="1" dirty="0">
                          <a:latin typeface="Cambria Math" charset="0"/>
                        </a:rPr>
                        <m:t> :</m:t>
                      </m:r>
                      <m:r>
                        <a:rPr lang="en-US" sz="2000" i="1" dirty="0">
                          <a:latin typeface="Cambria Math" charset="0"/>
                        </a:rPr>
                        <m:t>=</m:t>
                      </m:r>
                      <m:r>
                        <a:rPr lang="de-DE" sz="2000" i="1" dirty="0">
                          <a:latin typeface="Cambria Math" charset="0"/>
                        </a:rPr>
                        <m:t>0</m:t>
                      </m:r>
                      <m:r>
                        <a:rPr lang="en-US" sz="2000" i="1" dirty="0">
                          <a:latin typeface="Cambria Math" charset="0"/>
                        </a:rPr>
                        <m:t>11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EB20C6-7F9A-9F4B-B9DD-C94C6D345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53902"/>
                <a:ext cx="1564509" cy="399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0A0CEB8-99AB-C546-89A1-BF7B102B07C4}"/>
              </a:ext>
            </a:extLst>
          </p:cNvPr>
          <p:cNvSpPr txBox="1"/>
          <p:nvPr/>
        </p:nvSpPr>
        <p:spPr>
          <a:xfrm>
            <a:off x="1905748" y="3184163"/>
            <a:ext cx="23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Coordinate Gadget:</a:t>
            </a:r>
            <a:endParaRPr lang="en-US" sz="20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F1216921-AC6F-6045-A7F2-52D4269CDFC7}"/>
              </a:ext>
            </a:extLst>
          </p:cNvPr>
          <p:cNvCxnSpPr>
            <a:cxnSpLocks/>
          </p:cNvCxnSpPr>
          <p:nvPr/>
        </p:nvCxnSpPr>
        <p:spPr>
          <a:xfrm>
            <a:off x="5822459" y="4304047"/>
            <a:ext cx="0" cy="7134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1A9F73-7BA3-E245-90ED-22DC7ED110CE}"/>
              </a:ext>
            </a:extLst>
          </p:cNvPr>
          <p:cNvCxnSpPr>
            <a:cxnSpLocks/>
          </p:cNvCxnSpPr>
          <p:nvPr/>
        </p:nvCxnSpPr>
        <p:spPr>
          <a:xfrm>
            <a:off x="3732044" y="4329151"/>
            <a:ext cx="1640848" cy="638738"/>
          </a:xfrm>
          <a:prstGeom prst="line">
            <a:avLst/>
          </a:prstGeom>
          <a:ln w="57150">
            <a:solidFill>
              <a:srgbClr val="0085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34051B3E-3C3D-7646-BFCB-1D3DC8832FAC}"/>
              </a:ext>
            </a:extLst>
          </p:cNvPr>
          <p:cNvCxnSpPr>
            <a:cxnSpLocks/>
          </p:cNvCxnSpPr>
          <p:nvPr/>
        </p:nvCxnSpPr>
        <p:spPr>
          <a:xfrm>
            <a:off x="3197991" y="4329151"/>
            <a:ext cx="0" cy="688333"/>
          </a:xfrm>
          <a:prstGeom prst="line">
            <a:avLst/>
          </a:prstGeom>
          <a:ln w="57150">
            <a:solidFill>
              <a:srgbClr val="0085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59A161AA-893B-6843-9FD1-040EF8EC5E8C}"/>
              </a:ext>
            </a:extLst>
          </p:cNvPr>
          <p:cNvCxnSpPr>
            <a:cxnSpLocks/>
          </p:cNvCxnSpPr>
          <p:nvPr/>
        </p:nvCxnSpPr>
        <p:spPr>
          <a:xfrm flipV="1">
            <a:off x="3728336" y="4328083"/>
            <a:ext cx="1639223" cy="655202"/>
          </a:xfrm>
          <a:prstGeom prst="line">
            <a:avLst/>
          </a:prstGeom>
          <a:ln w="57150">
            <a:solidFill>
              <a:srgbClr val="0085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F8244B24-3893-E842-9DFB-440DF62C0E0D}"/>
                  </a:ext>
                </a:extLst>
              </p:cNvPr>
              <p:cNvSpPr txBox="1"/>
              <p:nvPr/>
            </p:nvSpPr>
            <p:spPr>
              <a:xfrm>
                <a:off x="5724128" y="4477838"/>
                <a:ext cx="129614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800" i="1" dirty="0">
                          <a:solidFill>
                            <a:srgbClr val="A30002"/>
                          </a:solidFill>
                          <a:latin typeface="Cambria Math" charset="0"/>
                        </a:rPr>
                        <m:t>𝐿𝐶𝑆</m:t>
                      </m:r>
                      <m:r>
                        <a:rPr lang="de-DE" sz="1800" i="1" dirty="0">
                          <a:solidFill>
                            <a:srgbClr val="A30002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1800" baseline="-25000" dirty="0">
                  <a:solidFill>
                    <a:srgbClr val="A3000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F8244B24-3893-E842-9DFB-440DF62C0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477838"/>
                <a:ext cx="129614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BACC3EA3-81E3-FE45-9E16-76FC30600387}"/>
                  </a:ext>
                </a:extLst>
              </p:cNvPr>
              <p:cNvSpPr txBox="1"/>
              <p:nvPr/>
            </p:nvSpPr>
            <p:spPr>
              <a:xfrm rot="1266253">
                <a:off x="3638160" y="4122950"/>
                <a:ext cx="129614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800" i="1" dirty="0">
                          <a:solidFill>
                            <a:srgbClr val="00853B"/>
                          </a:solidFill>
                          <a:latin typeface="Cambria Math" charset="0"/>
                        </a:rPr>
                        <m:t>𝐿𝐶𝑆</m:t>
                      </m:r>
                      <m:r>
                        <a:rPr lang="de-DE" sz="1800" i="1" dirty="0">
                          <a:solidFill>
                            <a:srgbClr val="00853B"/>
                          </a:solidFill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1800" baseline="-25000" dirty="0">
                  <a:solidFill>
                    <a:srgbClr val="00853B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BACC3EA3-81E3-FE45-9E16-76FC30600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66253">
                <a:off x="3638160" y="4122950"/>
                <a:ext cx="1296144" cy="3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9167765D-586A-8F4E-991A-02A89B37CA45}"/>
                  </a:ext>
                </a:extLst>
              </p:cNvPr>
              <p:cNvSpPr txBox="1"/>
              <p:nvPr/>
            </p:nvSpPr>
            <p:spPr>
              <a:xfrm rot="20385466">
                <a:off x="3627694" y="4765932"/>
                <a:ext cx="129614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800" i="1" dirty="0">
                          <a:solidFill>
                            <a:srgbClr val="00853B"/>
                          </a:solidFill>
                          <a:latin typeface="Cambria Math" charset="0"/>
                        </a:rPr>
                        <m:t>𝐿𝐶𝑆</m:t>
                      </m:r>
                      <m:r>
                        <a:rPr lang="de-DE" sz="1800" i="1" dirty="0">
                          <a:solidFill>
                            <a:srgbClr val="00853B"/>
                          </a:solidFill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1800" baseline="-25000" dirty="0">
                  <a:solidFill>
                    <a:srgbClr val="00853B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9167765D-586A-8F4E-991A-02A89B37C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5466">
                <a:off x="3627694" y="4765932"/>
                <a:ext cx="1296144" cy="362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5332EBB7-A513-3940-917A-BDCF1339F46B}"/>
                  </a:ext>
                </a:extLst>
              </p:cNvPr>
              <p:cNvSpPr txBox="1"/>
              <p:nvPr/>
            </p:nvSpPr>
            <p:spPr>
              <a:xfrm>
                <a:off x="1979712" y="4477838"/>
                <a:ext cx="129614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800" i="1" dirty="0">
                          <a:solidFill>
                            <a:srgbClr val="00853B"/>
                          </a:solidFill>
                          <a:latin typeface="Cambria Math" charset="0"/>
                        </a:rPr>
                        <m:t>𝐿𝐶𝑆</m:t>
                      </m:r>
                      <m:r>
                        <a:rPr lang="de-DE" sz="1800" i="1" dirty="0">
                          <a:solidFill>
                            <a:srgbClr val="00853B"/>
                          </a:solidFill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1800" baseline="-25000" dirty="0">
                  <a:solidFill>
                    <a:srgbClr val="00853B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5332EBB7-A513-3940-917A-BDCF1339F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477838"/>
                <a:ext cx="1296144" cy="362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F8A71D-57D6-6E43-9134-A27125A0C6AE}"/>
                  </a:ext>
                </a:extLst>
              </p:cNvPr>
              <p:cNvSpPr txBox="1"/>
              <p:nvPr/>
            </p:nvSpPr>
            <p:spPr>
              <a:xfrm>
                <a:off x="2908686" y="5910310"/>
                <a:ext cx="3326628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charset="0"/>
                        </a:rPr>
                        <m:t>𝐿𝐶𝑆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de-DE" sz="20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charset="0"/>
                                </a:rPr>
                                <m:t>𝐵</m:t>
                              </m:r>
                            </m:sup>
                          </m:sSubSup>
                        </m:e>
                      </m:d>
                      <m:r>
                        <a:rPr lang="LID4096" sz="2000" i="1">
                          <a:latin typeface="Cambria Math" panose="02040503050406030204" pitchFamily="18" charset="0"/>
                        </a:rPr>
                        <m:t>=2−2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de-DE" sz="20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F8A71D-57D6-6E43-9134-A27125A0C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686" y="5910310"/>
                <a:ext cx="3326628" cy="439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5A92E3C-F40C-234B-40E9-B71837490C82}"/>
              </a:ext>
            </a:extLst>
          </p:cNvPr>
          <p:cNvSpPr/>
          <p:nvPr/>
        </p:nvSpPr>
        <p:spPr>
          <a:xfrm>
            <a:off x="5010150" y="1124744"/>
            <a:ext cx="3810322" cy="1806371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1591552-B60E-3199-4656-7E1963AA7B51}"/>
              </a:ext>
            </a:extLst>
          </p:cNvPr>
          <p:cNvSpPr/>
          <p:nvPr/>
        </p:nvSpPr>
        <p:spPr>
          <a:xfrm>
            <a:off x="323527" y="1126891"/>
            <a:ext cx="3810322" cy="1804224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DF9FBA4-D2CE-3165-FEC2-9F57323BE5DD}"/>
              </a:ext>
            </a:extLst>
          </p:cNvPr>
          <p:cNvSpPr txBox="1"/>
          <p:nvPr/>
        </p:nvSpPr>
        <p:spPr>
          <a:xfrm>
            <a:off x="323525" y="1203621"/>
            <a:ext cx="381032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Vectors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A5FE0E11-7D4D-A0E8-0A7D-AF4C44CBE99E}"/>
                  </a:ext>
                </a:extLst>
              </p:cNvPr>
              <p:cNvSpPr txBox="1"/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A5FE0E11-7D4D-A0E8-0A7D-AF4C44CBE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blipFill>
                <a:blip r:embed="rId11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74EFF6F6-5815-15B9-5E67-B3CA2E51AEE8}"/>
              </a:ext>
            </a:extLst>
          </p:cNvPr>
          <p:cNvSpPr txBox="1"/>
          <p:nvPr/>
        </p:nvSpPr>
        <p:spPr>
          <a:xfrm>
            <a:off x="5010151" y="1203621"/>
            <a:ext cx="38103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9219A236-1FDC-5D54-3C8E-C6DA9E2E9FC3}"/>
                  </a:ext>
                </a:extLst>
              </p:cNvPr>
              <p:cNvSpPr txBox="1"/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strings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LCS</a:t>
                </a:r>
              </a:p>
            </p:txBody>
          </p:sp>
        </mc:Choice>
        <mc:Fallback xmlns="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9219A236-1FDC-5D54-3C8E-C6DA9E2E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64">
            <a:extLst>
              <a:ext uri="{FF2B5EF4-FFF2-40B4-BE49-F238E27FC236}">
                <a16:creationId xmlns:a16="http://schemas.microsoft.com/office/drawing/2014/main" id="{3C5EEDC7-3277-C4E3-72C7-AF4590F5913D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133849" y="2029003"/>
            <a:ext cx="876301" cy="258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1961D8BB-7456-5632-EB2D-FE369CFD3C38}"/>
                  </a:ext>
                </a:extLst>
              </p:cNvPr>
              <p:cNvSpPr txBox="1"/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de-DE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1961D8BB-7456-5632-EB2D-FE369CFD3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7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E0CB558E-F400-614A-8EE1-5B71137CF776}"/>
              </a:ext>
            </a:extLst>
          </p:cNvPr>
          <p:cNvSpPr/>
          <p:nvPr/>
        </p:nvSpPr>
        <p:spPr>
          <a:xfrm>
            <a:off x="7668344" y="-27520"/>
            <a:ext cx="1501359" cy="8063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DF43410-5FA6-754F-B4EA-0DA4F3AADABF}"/>
              </a:ext>
            </a:extLst>
          </p:cNvPr>
          <p:cNvSpPr/>
          <p:nvPr/>
        </p:nvSpPr>
        <p:spPr>
          <a:xfrm>
            <a:off x="2051720" y="3820120"/>
            <a:ext cx="4968552" cy="1337072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368808-071F-A24A-9BC4-D02BF3EB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Reduction from OV to LCS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A0CEB8-99AB-C546-89A1-BF7B102B07C4}"/>
              </a:ext>
            </a:extLst>
          </p:cNvPr>
          <p:cNvSpPr txBox="1"/>
          <p:nvPr/>
        </p:nvSpPr>
        <p:spPr>
          <a:xfrm>
            <a:off x="2051720" y="3193324"/>
            <a:ext cx="23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Vector Gadget:</a:t>
            </a:r>
            <a:endParaRPr lang="en-US" sz="20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7A67022B-3733-6641-9015-C1409A6F2A5E}"/>
              </a:ext>
            </a:extLst>
          </p:cNvPr>
          <p:cNvSpPr/>
          <p:nvPr/>
        </p:nvSpPr>
        <p:spPr>
          <a:xfrm>
            <a:off x="3940493" y="4381860"/>
            <a:ext cx="547030" cy="162019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3E7EC856-AE33-BB41-8898-1E3AF81DD703}"/>
              </a:ext>
            </a:extLst>
          </p:cNvPr>
          <p:cNvSpPr/>
          <p:nvPr/>
        </p:nvSpPr>
        <p:spPr>
          <a:xfrm>
            <a:off x="4796960" y="4381860"/>
            <a:ext cx="543640" cy="162018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EA140A-1975-E142-8EA8-1BCE9B88008B}"/>
              </a:ext>
            </a:extLst>
          </p:cNvPr>
          <p:cNvSpPr/>
          <p:nvPr/>
        </p:nvSpPr>
        <p:spPr>
          <a:xfrm>
            <a:off x="3630898" y="4381860"/>
            <a:ext cx="309595" cy="1645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B491A3-CACE-5448-88DA-1CDD304C08C2}"/>
              </a:ext>
            </a:extLst>
          </p:cNvPr>
          <p:cNvSpPr/>
          <p:nvPr/>
        </p:nvSpPr>
        <p:spPr>
          <a:xfrm>
            <a:off x="4487522" y="4381860"/>
            <a:ext cx="306048" cy="162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095B98-65F2-1041-9242-AD8C917DD99C}"/>
              </a:ext>
            </a:extLst>
          </p:cNvPr>
          <p:cNvSpPr/>
          <p:nvPr/>
        </p:nvSpPr>
        <p:spPr>
          <a:xfrm>
            <a:off x="5340599" y="4381860"/>
            <a:ext cx="309437" cy="162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7">
                <a:extLst>
                  <a:ext uri="{FF2B5EF4-FFF2-40B4-BE49-F238E27FC236}">
                    <a16:creationId xmlns:a16="http://schemas.microsoft.com/office/drawing/2014/main" id="{6229C422-3AFF-A14F-8A38-642A2A821E7B}"/>
                  </a:ext>
                </a:extLst>
              </p:cNvPr>
              <p:cNvSpPr txBox="1"/>
              <p:nvPr/>
            </p:nvSpPr>
            <p:spPr>
              <a:xfrm>
                <a:off x="1585655" y="4006859"/>
                <a:ext cx="5994666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charset="0"/>
                        </a:rPr>
                        <m:t>𝑉</m:t>
                      </m:r>
                      <m:sSup>
                        <m:sSupPr>
                          <m:ctrlPr>
                            <a:rPr lang="LID4096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𝐺</m:t>
                          </m:r>
                        </m:e>
                        <m:sup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𝑎</m:t>
                          </m:r>
                        </m:e>
                      </m:d>
                      <m:r>
                        <a:rPr lang="de-DE" sz="2000" i="1" dirty="0">
                          <a:latin typeface="Cambria Math" charset="0"/>
                        </a:rPr>
                        <m:t> :=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de-DE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de-DE" sz="2000" i="1">
                              <a:latin typeface="Cambria Math" charset="0"/>
                            </a:rPr>
                            <m:t>𝐴</m:t>
                          </m:r>
                        </m:sup>
                      </m:sSubSup>
                      <m:r>
                        <a:rPr lang="LID4096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charset="0"/>
                        </a:rPr>
                        <m:t>2</m:t>
                      </m:r>
                      <m:r>
                        <a:rPr lang="de-DE" sz="2000" i="1" dirty="0">
                          <a:latin typeface="Cambria Math" charset="0"/>
                        </a:rPr>
                        <m:t>…2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2000" i="1">
                              <a:latin typeface="Cambria Math" charset="0"/>
                            </a:rPr>
                            <m:t>𝐴</m:t>
                          </m:r>
                        </m:sup>
                      </m:sSubSup>
                      <m:r>
                        <a:rPr lang="LID4096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latin typeface="Cambria Math" charset="0"/>
                        </a:rPr>
                        <m:t>2</m:t>
                      </m:r>
                      <m:r>
                        <a:rPr lang="de-DE" sz="2000" i="1" dirty="0">
                          <a:latin typeface="Cambria Math" charset="0"/>
                        </a:rPr>
                        <m:t>…2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2000" i="1">
                              <a:latin typeface="Cambria Math" charset="0"/>
                            </a:rPr>
                            <m:t>𝐴</m:t>
                          </m:r>
                        </m:sup>
                      </m:sSubSup>
                      <m:r>
                        <a:rPr lang="LID4096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>
                          <a:latin typeface="Cambria Math" charset="0"/>
                        </a:rPr>
                        <m:t>2…2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de-DE" sz="2000" i="1">
                              <a:latin typeface="Cambria Math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37">
                <a:extLst>
                  <a:ext uri="{FF2B5EF4-FFF2-40B4-BE49-F238E27FC236}">
                    <a16:creationId xmlns:a16="http://schemas.microsoft.com/office/drawing/2014/main" id="{6229C422-3AFF-A14F-8A38-642A2A821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55" y="4006859"/>
                <a:ext cx="5994666" cy="407547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7">
                <a:extLst>
                  <a:ext uri="{FF2B5EF4-FFF2-40B4-BE49-F238E27FC236}">
                    <a16:creationId xmlns:a16="http://schemas.microsoft.com/office/drawing/2014/main" id="{9158FD02-8C03-BF40-876E-5DB32664EAFA}"/>
                  </a:ext>
                </a:extLst>
              </p:cNvPr>
              <p:cNvSpPr txBox="1"/>
              <p:nvPr/>
            </p:nvSpPr>
            <p:spPr>
              <a:xfrm>
                <a:off x="1585655" y="4576551"/>
                <a:ext cx="5994666" cy="40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charset="0"/>
                        </a:rPr>
                        <m:t>𝑉</m:t>
                      </m:r>
                      <m:sSup>
                        <m:sSupPr>
                          <m:ctrlPr>
                            <a:rPr lang="LID4096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𝐺</m:t>
                          </m:r>
                        </m:e>
                        <m:sup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de-DE" sz="2000" i="1" dirty="0">
                          <a:latin typeface="Cambria Math" charset="0"/>
                        </a:rPr>
                        <m:t> :=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20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LID4096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latin typeface="Cambria Math" charset="0"/>
                        </a:rPr>
                        <m:t>2</m:t>
                      </m:r>
                      <m:r>
                        <a:rPr lang="de-DE" sz="2000" i="1" dirty="0">
                          <a:latin typeface="Cambria Math" charset="0"/>
                        </a:rPr>
                        <m:t>…2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LID4096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latin typeface="Cambria Math" charset="0"/>
                        </a:rPr>
                        <m:t>2</m:t>
                      </m:r>
                      <m:r>
                        <a:rPr lang="de-DE" sz="2000" i="1" dirty="0">
                          <a:latin typeface="Cambria Math" charset="0"/>
                        </a:rPr>
                        <m:t>…2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LID4096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>
                          <a:latin typeface="Cambria Math" charset="0"/>
                        </a:rPr>
                        <m:t>2…2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37">
                <a:extLst>
                  <a:ext uri="{FF2B5EF4-FFF2-40B4-BE49-F238E27FC236}">
                    <a16:creationId xmlns:a16="http://schemas.microsoft.com/office/drawing/2014/main" id="{9158FD02-8C03-BF40-876E-5DB32664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55" y="4576551"/>
                <a:ext cx="5994666" cy="406009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arallelogram 65">
            <a:extLst>
              <a:ext uri="{FF2B5EF4-FFF2-40B4-BE49-F238E27FC236}">
                <a16:creationId xmlns:a16="http://schemas.microsoft.com/office/drawing/2014/main" id="{44813B97-3024-BD4C-B4FC-78067A8F6CCC}"/>
              </a:ext>
            </a:extLst>
          </p:cNvPr>
          <p:cNvSpPr/>
          <p:nvPr/>
        </p:nvSpPr>
        <p:spPr>
          <a:xfrm>
            <a:off x="5650035" y="4389504"/>
            <a:ext cx="547883" cy="154374"/>
          </a:xfrm>
          <a:prstGeom prst="parallelogram">
            <a:avLst>
              <a:gd name="adj" fmla="val 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70">
            <a:extLst>
              <a:ext uri="{FF2B5EF4-FFF2-40B4-BE49-F238E27FC236}">
                <a16:creationId xmlns:a16="http://schemas.microsoft.com/office/drawing/2014/main" id="{E199A562-A434-9E4A-AACE-2F8134305103}"/>
              </a:ext>
            </a:extLst>
          </p:cNvPr>
          <p:cNvSpPr/>
          <p:nvPr/>
        </p:nvSpPr>
        <p:spPr>
          <a:xfrm>
            <a:off x="6197917" y="4381860"/>
            <a:ext cx="326231" cy="162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ular Callout 46">
                <a:extLst>
                  <a:ext uri="{FF2B5EF4-FFF2-40B4-BE49-F238E27FC236}">
                    <a16:creationId xmlns:a16="http://schemas.microsoft.com/office/drawing/2014/main" id="{F2351E8A-98D9-844B-99EA-1444BA337F79}"/>
                  </a:ext>
                </a:extLst>
              </p:cNvPr>
              <p:cNvSpPr/>
              <p:nvPr/>
            </p:nvSpPr>
            <p:spPr>
              <a:xfrm>
                <a:off x="5959974" y="3487543"/>
                <a:ext cx="1343878" cy="425190"/>
              </a:xfrm>
              <a:prstGeom prst="wedgeRoundRectCallout">
                <a:avLst>
                  <a:gd name="adj1" fmla="val -37490"/>
                  <a:gd name="adj2" fmla="val 87520"/>
                  <a:gd name="adj3" fmla="val 16667"/>
                </a:avLst>
              </a:prstGeom>
              <a:solidFill>
                <a:srgbClr val="E9DCF3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LID4096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Rounded Rectangular Callout 46">
                <a:extLst>
                  <a:ext uri="{FF2B5EF4-FFF2-40B4-BE49-F238E27FC236}">
                    <a16:creationId xmlns:a16="http://schemas.microsoft.com/office/drawing/2014/main" id="{F2351E8A-98D9-844B-99EA-1444BA337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74" y="3487543"/>
                <a:ext cx="1343878" cy="425190"/>
              </a:xfrm>
              <a:prstGeom prst="wedgeRoundRectCallout">
                <a:avLst>
                  <a:gd name="adj1" fmla="val -37490"/>
                  <a:gd name="adj2" fmla="val 8752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EFECD9AA-DCC3-934A-9DB2-6EF4669A4371}"/>
                  </a:ext>
                </a:extLst>
              </p:cNvPr>
              <p:cNvSpPr txBox="1"/>
              <p:nvPr/>
            </p:nvSpPr>
            <p:spPr>
              <a:xfrm>
                <a:off x="0" y="5435933"/>
                <a:ext cx="9144000" cy="441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𝐿𝐶𝑆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charset="0"/>
                          </a:rPr>
                          <m:t>𝑉</m:t>
                        </m:r>
                        <m:sSup>
                          <m:sSupPr>
                            <m:ctrlPr>
                              <a:rPr lang="LID4096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LID4096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𝑎</m:t>
                            </m:r>
                          </m:e>
                        </m:d>
                        <m:r>
                          <a:rPr lang="de-DE" sz="2000" i="1">
                            <a:latin typeface="Cambria Math" charset="0"/>
                          </a:rPr>
                          <m:t>,</m:t>
                        </m:r>
                        <m:r>
                          <a:rPr lang="de-DE" sz="2000" i="1">
                            <a:latin typeface="Cambria Math" charset="0"/>
                          </a:rPr>
                          <m:t>𝑉</m:t>
                        </m:r>
                        <m:sSup>
                          <m:sSupPr>
                            <m:ctrlPr>
                              <a:rPr lang="LID4096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LID4096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(2−</m:t>
                        </m:r>
                      </m:e>
                    </m:nary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LID4096" sz="20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ID4096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LID4096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LID4096" sz="20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⟨"/>
                        <m:endChr m:val="⟩"/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ID4096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LID4096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LID4096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EFECD9AA-DCC3-934A-9DB2-6EF4669A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35933"/>
                <a:ext cx="9144000" cy="441339"/>
              </a:xfrm>
              <a:prstGeom prst="rect">
                <a:avLst/>
              </a:prstGeom>
              <a:blipFill>
                <a:blip r:embed="rId5"/>
                <a:stretch>
                  <a:fillRect t="-102857" b="-16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7">
                <a:extLst>
                  <a:ext uri="{FF2B5EF4-FFF2-40B4-BE49-F238E27FC236}">
                    <a16:creationId xmlns:a16="http://schemas.microsoft.com/office/drawing/2014/main" id="{99C42840-81F0-3F48-94C9-7782CD3812C7}"/>
                  </a:ext>
                </a:extLst>
              </p:cNvPr>
              <p:cNvSpPr txBox="1"/>
              <p:nvPr/>
            </p:nvSpPr>
            <p:spPr>
              <a:xfrm>
                <a:off x="7124698" y="4342577"/>
                <a:ext cx="1669484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the picture: </a:t>
                </a:r>
                <a14:m>
                  <m:oMath xmlns:m="http://schemas.openxmlformats.org/officeDocument/2006/math">
                    <m:r>
                      <a:rPr lang="LID4096" sz="1800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LID4096" sz="1800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1800" baseline="-25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37">
                <a:extLst>
                  <a:ext uri="{FF2B5EF4-FFF2-40B4-BE49-F238E27FC236}">
                    <a16:creationId xmlns:a16="http://schemas.microsoft.com/office/drawing/2014/main" id="{99C42840-81F0-3F48-94C9-7782CD381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698" y="4342577"/>
                <a:ext cx="1669484" cy="639983"/>
              </a:xfrm>
              <a:prstGeom prst="rect">
                <a:avLst/>
              </a:prstGeom>
              <a:blipFill>
                <a:blip r:embed="rId6"/>
                <a:stretch>
                  <a:fillRect l="-3788" t="-38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7F44BD-AB5D-6A47-9E59-C7F8EAE7420E}"/>
                  </a:ext>
                </a:extLst>
              </p:cNvPr>
              <p:cNvSpPr txBox="1"/>
              <p:nvPr/>
            </p:nvSpPr>
            <p:spPr>
              <a:xfrm>
                <a:off x="7668344" y="106967"/>
                <a:ext cx="1414354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charset="0"/>
                        </a:rPr>
                        <m:t>𝐿𝐶𝑆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de-DE" sz="16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charset="0"/>
                                </a:rPr>
                                <m:t>𝐵</m:t>
                              </m:r>
                            </m:sup>
                          </m:sSubSup>
                        </m:e>
                      </m:d>
                      <m:r>
                        <a:rPr lang="LID4096" sz="1600" i="1">
                          <a:latin typeface="Cambria Math" panose="02040503050406030204" pitchFamily="18" charset="0"/>
                        </a:rPr>
                        <m:t>=2−2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de-DE" sz="16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7F44BD-AB5D-6A47-9E59-C7F8EAE74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06967"/>
                <a:ext cx="1414354" cy="610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75B4E1-DFCE-15B4-8C41-E0C2D6C1E9B1}"/>
              </a:ext>
            </a:extLst>
          </p:cNvPr>
          <p:cNvSpPr/>
          <p:nvPr/>
        </p:nvSpPr>
        <p:spPr>
          <a:xfrm>
            <a:off x="5010150" y="1124744"/>
            <a:ext cx="3810322" cy="1806371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C69F16-92C0-B079-387A-80ACB9835F6B}"/>
              </a:ext>
            </a:extLst>
          </p:cNvPr>
          <p:cNvSpPr/>
          <p:nvPr/>
        </p:nvSpPr>
        <p:spPr>
          <a:xfrm>
            <a:off x="323527" y="1126891"/>
            <a:ext cx="3810322" cy="1804224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EB3A9EB-C7F5-1A23-94C9-772228045C6A}"/>
              </a:ext>
            </a:extLst>
          </p:cNvPr>
          <p:cNvSpPr txBox="1"/>
          <p:nvPr/>
        </p:nvSpPr>
        <p:spPr>
          <a:xfrm>
            <a:off x="323525" y="1203621"/>
            <a:ext cx="381032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Vectors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2D8C898A-4C9A-14F5-63C4-E473693527C9}"/>
                  </a:ext>
                </a:extLst>
              </p:cNvPr>
              <p:cNvSpPr txBox="1"/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2D8C898A-4C9A-14F5-63C4-E47369352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blipFill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9A228A14-02BA-69B9-B5DD-3E6E8D8808DD}"/>
              </a:ext>
            </a:extLst>
          </p:cNvPr>
          <p:cNvSpPr txBox="1"/>
          <p:nvPr/>
        </p:nvSpPr>
        <p:spPr>
          <a:xfrm>
            <a:off x="5010151" y="1203621"/>
            <a:ext cx="38103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B96209E7-428A-A925-BE16-C6C222E64570}"/>
                  </a:ext>
                </a:extLst>
              </p:cNvPr>
              <p:cNvSpPr txBox="1"/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strings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LCS</a:t>
                </a:r>
              </a:p>
            </p:txBody>
          </p:sp>
        </mc:Choice>
        <mc:Fallback xmlns="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B96209E7-428A-A925-BE16-C6C222E6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64">
            <a:extLst>
              <a:ext uri="{FF2B5EF4-FFF2-40B4-BE49-F238E27FC236}">
                <a16:creationId xmlns:a16="http://schemas.microsoft.com/office/drawing/2014/main" id="{7684542D-49CF-3A64-BD38-1104BDF22111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133849" y="2029003"/>
            <a:ext cx="876301" cy="258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99C42794-B8EF-1A6B-0E3D-645117DC1A5D}"/>
                  </a:ext>
                </a:extLst>
              </p:cNvPr>
              <p:cNvSpPr txBox="1"/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de-DE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99C42794-B8EF-1A6B-0E3D-645117DC1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7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5" grpId="0"/>
      <p:bldP spid="34" grpId="0" animBg="1"/>
      <p:bldP spid="35" grpId="0" animBg="1"/>
      <p:bldP spid="36" grpId="0" animBg="1"/>
      <p:bldP spid="37" grpId="0" animBg="1"/>
      <p:bldP spid="38" grpId="0" animBg="1"/>
      <p:bldP spid="41" grpId="0"/>
      <p:bldP spid="42" grpId="0"/>
      <p:bldP spid="45" grpId="0" animBg="1"/>
      <p:bldP spid="46" grpId="0" animBg="1"/>
      <p:bldP spid="47" grpId="0" animBg="1"/>
      <p:bldP spid="49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C6345DD-1237-7045-8FF7-040496BD4A70}"/>
              </a:ext>
            </a:extLst>
          </p:cNvPr>
          <p:cNvSpPr/>
          <p:nvPr/>
        </p:nvSpPr>
        <p:spPr>
          <a:xfrm>
            <a:off x="5250180" y="4162364"/>
            <a:ext cx="1882141" cy="1282860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DF43410-5FA6-754F-B4EA-0DA4F3AADABF}"/>
              </a:ext>
            </a:extLst>
          </p:cNvPr>
          <p:cNvSpPr/>
          <p:nvPr/>
        </p:nvSpPr>
        <p:spPr>
          <a:xfrm>
            <a:off x="2118360" y="4162364"/>
            <a:ext cx="2971801" cy="1282860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67424A-7465-6D49-8E18-D654C4BD6817}"/>
              </a:ext>
            </a:extLst>
          </p:cNvPr>
          <p:cNvSpPr/>
          <p:nvPr/>
        </p:nvSpPr>
        <p:spPr>
          <a:xfrm>
            <a:off x="3466536" y="4341845"/>
            <a:ext cx="770184" cy="285344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785CB28-24A1-0F4F-BCF1-5941003D0395}"/>
              </a:ext>
            </a:extLst>
          </p:cNvPr>
          <p:cNvSpPr/>
          <p:nvPr/>
        </p:nvSpPr>
        <p:spPr>
          <a:xfrm>
            <a:off x="4089848" y="4996101"/>
            <a:ext cx="770184" cy="285344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AACD688-B7EC-8A4F-9D8C-5CC471808FC8}"/>
              </a:ext>
            </a:extLst>
          </p:cNvPr>
          <p:cNvSpPr/>
          <p:nvPr/>
        </p:nvSpPr>
        <p:spPr>
          <a:xfrm>
            <a:off x="6279852" y="4361793"/>
            <a:ext cx="578149" cy="270030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0206C25-2D0D-C644-91E6-131C93B67400}"/>
              </a:ext>
            </a:extLst>
          </p:cNvPr>
          <p:cNvSpPr/>
          <p:nvPr/>
        </p:nvSpPr>
        <p:spPr>
          <a:xfrm>
            <a:off x="5508104" y="4993597"/>
            <a:ext cx="578149" cy="270030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368808-071F-A24A-9BC4-D02BF3EB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Reduction from OV to LCS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A0CEB8-99AB-C546-89A1-BF7B102B07C4}"/>
              </a:ext>
            </a:extLst>
          </p:cNvPr>
          <p:cNvSpPr txBox="1"/>
          <p:nvPr/>
        </p:nvSpPr>
        <p:spPr>
          <a:xfrm>
            <a:off x="2098277" y="3195382"/>
            <a:ext cx="350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Normalized Vector Gadget:</a:t>
            </a:r>
            <a:endParaRPr lang="en-US" sz="20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7">
                <a:extLst>
                  <a:ext uri="{FF2B5EF4-FFF2-40B4-BE49-F238E27FC236}">
                    <a16:creationId xmlns:a16="http://schemas.microsoft.com/office/drawing/2014/main" id="{6229C422-3AFF-A14F-8A38-642A2A821E7B}"/>
                  </a:ext>
                </a:extLst>
              </p:cNvPr>
              <p:cNvSpPr txBox="1"/>
              <p:nvPr/>
            </p:nvSpPr>
            <p:spPr>
              <a:xfrm>
                <a:off x="2118360" y="4305537"/>
                <a:ext cx="2971801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𝑎</m:t>
                          </m:r>
                        </m:e>
                      </m:d>
                      <m:r>
                        <a:rPr lang="de-DE" sz="2000" i="1" dirty="0">
                          <a:latin typeface="Cambria Math" charset="0"/>
                        </a:rPr>
                        <m:t> ≔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>
                          <a:latin typeface="Cambria Math" charset="0"/>
                        </a:rPr>
                        <m:t>𝑉</m:t>
                      </m:r>
                      <m:sSup>
                        <m:sSupPr>
                          <m:ctrlPr>
                            <a:rPr lang="LID4096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) 3…3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37">
                <a:extLst>
                  <a:ext uri="{FF2B5EF4-FFF2-40B4-BE49-F238E27FC236}">
                    <a16:creationId xmlns:a16="http://schemas.microsoft.com/office/drawing/2014/main" id="{6229C422-3AFF-A14F-8A38-642A2A821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4305537"/>
                <a:ext cx="2971801" cy="392993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7">
                <a:extLst>
                  <a:ext uri="{FF2B5EF4-FFF2-40B4-BE49-F238E27FC236}">
                    <a16:creationId xmlns:a16="http://schemas.microsoft.com/office/drawing/2014/main" id="{9158FD02-8C03-BF40-876E-5DB32664EAFA}"/>
                  </a:ext>
                </a:extLst>
              </p:cNvPr>
              <p:cNvSpPr txBox="1"/>
              <p:nvPr/>
            </p:nvSpPr>
            <p:spPr>
              <a:xfrm>
                <a:off x="2118360" y="4951429"/>
                <a:ext cx="2971801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de-DE" sz="2000" i="1" dirty="0">
                          <a:latin typeface="Cambria Math" charset="0"/>
                        </a:rPr>
                        <m:t> ≔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de-DE" sz="2000" i="1" dirty="0">
                          <a:latin typeface="Cambria Math" charset="0"/>
                        </a:rPr>
                        <m:t>…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de-DE" sz="2000" i="1" dirty="0">
                          <a:latin typeface="Cambria Math" charset="0"/>
                        </a:rPr>
                        <m:t>𝑉</m:t>
                      </m:r>
                      <m:sSup>
                        <m:sSupPr>
                          <m:ctrlPr>
                            <a:rPr lang="LID4096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37">
                <a:extLst>
                  <a:ext uri="{FF2B5EF4-FFF2-40B4-BE49-F238E27FC236}">
                    <a16:creationId xmlns:a16="http://schemas.microsoft.com/office/drawing/2014/main" id="{9158FD02-8C03-BF40-876E-5DB32664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4951429"/>
                <a:ext cx="2971801" cy="392993"/>
              </a:xfrm>
              <a:prstGeom prst="rect">
                <a:avLst/>
              </a:prstGeom>
              <a:blipFill>
                <a:blip r:embed="rId3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ular Callout 46">
                <a:extLst>
                  <a:ext uri="{FF2B5EF4-FFF2-40B4-BE49-F238E27FC236}">
                    <a16:creationId xmlns:a16="http://schemas.microsoft.com/office/drawing/2014/main" id="{F2351E8A-98D9-844B-99EA-1444BA337F79}"/>
                  </a:ext>
                </a:extLst>
              </p:cNvPr>
              <p:cNvSpPr/>
              <p:nvPr/>
            </p:nvSpPr>
            <p:spPr>
              <a:xfrm>
                <a:off x="3415057" y="3760515"/>
                <a:ext cx="1835123" cy="454197"/>
              </a:xfrm>
              <a:prstGeom prst="wedgeRoundRectCallout">
                <a:avLst>
                  <a:gd name="adj1" fmla="val 20024"/>
                  <a:gd name="adj2" fmla="val 100420"/>
                  <a:gd name="adj3" fmla="val 16667"/>
                </a:avLst>
              </a:prstGeom>
              <a:solidFill>
                <a:srgbClr val="E9DCF3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ID4096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LID4096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LID4096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Rounded Rectangular Callout 46">
                <a:extLst>
                  <a:ext uri="{FF2B5EF4-FFF2-40B4-BE49-F238E27FC236}">
                    <a16:creationId xmlns:a16="http://schemas.microsoft.com/office/drawing/2014/main" id="{F2351E8A-98D9-844B-99EA-1444BA337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057" y="3760515"/>
                <a:ext cx="1835123" cy="454197"/>
              </a:xfrm>
              <a:prstGeom prst="wedgeRoundRectCallout">
                <a:avLst>
                  <a:gd name="adj1" fmla="val 20024"/>
                  <a:gd name="adj2" fmla="val 100420"/>
                  <a:gd name="adj3" fmla="val 16667"/>
                </a:avLst>
              </a:prstGeom>
              <a:blipFill>
                <a:blip r:embed="rId4"/>
                <a:stretch>
                  <a:fillRect l="-676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EFECD9AA-DCC3-934A-9DB2-6EF4669A4371}"/>
                  </a:ext>
                </a:extLst>
              </p:cNvPr>
              <p:cNvSpPr txBox="1"/>
              <p:nvPr/>
            </p:nvSpPr>
            <p:spPr>
              <a:xfrm>
                <a:off x="2118360" y="5674468"/>
                <a:ext cx="5013960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charset="0"/>
                        </a:rPr>
                        <m:t>𝐿𝐶𝑆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charset="0"/>
                            </a:rPr>
                            <m:t>𝑉𝐺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de-DE" sz="2000" i="1">
                              <a:latin typeface="Cambria Math" charset="0"/>
                            </a:rPr>
                            <m:t>𝑉𝐺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ID4096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ID4096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LID4096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LID4096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ID4096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LID4096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LID4096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LID4096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LID4096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2000" i="1">
                                      <a:solidFill>
                                        <a:srgbClr val="A3000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LID4096" sz="2000" i="1">
                                      <a:solidFill>
                                        <a:srgbClr val="A3000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LID4096" sz="2000" i="1">
                                      <a:solidFill>
                                        <a:srgbClr val="A3000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LID4096" sz="2000" i="1">
                                      <a:solidFill>
                                        <a:srgbClr val="A3000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LID4096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LID4096" sz="20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EFECD9AA-DCC3-934A-9DB2-6EF4669A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5674468"/>
                <a:ext cx="5013960" cy="778868"/>
              </a:xfrm>
              <a:prstGeom prst="rect">
                <a:avLst/>
              </a:prstGeom>
              <a:blipFill>
                <a:blip r:embed="rId5"/>
                <a:stretch>
                  <a:fillRect t="-190476" b="-277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arallelogram 23">
            <a:extLst>
              <a:ext uri="{FF2B5EF4-FFF2-40B4-BE49-F238E27FC236}">
                <a16:creationId xmlns:a16="http://schemas.microsoft.com/office/drawing/2014/main" id="{2A429520-438E-BA4B-BAF5-FBDE54B512D2}"/>
              </a:ext>
            </a:extLst>
          </p:cNvPr>
          <p:cNvSpPr/>
          <p:nvPr/>
        </p:nvSpPr>
        <p:spPr>
          <a:xfrm>
            <a:off x="3540229" y="4627188"/>
            <a:ext cx="1191791" cy="368912"/>
          </a:xfrm>
          <a:prstGeom prst="parallelogram">
            <a:avLst>
              <a:gd name="adj" fmla="val 19837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37">
                <a:extLst>
                  <a:ext uri="{FF2B5EF4-FFF2-40B4-BE49-F238E27FC236}">
                    <a16:creationId xmlns:a16="http://schemas.microsoft.com/office/drawing/2014/main" id="{D81A6423-343B-A048-B2B2-22CC0F1211BD}"/>
                  </a:ext>
                </a:extLst>
              </p:cNvPr>
              <p:cNvSpPr txBox="1"/>
              <p:nvPr/>
            </p:nvSpPr>
            <p:spPr>
              <a:xfrm>
                <a:off x="5250180" y="4305537"/>
                <a:ext cx="1882141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charset="0"/>
                        </a:rPr>
                        <m:t>𝑉</m:t>
                      </m:r>
                      <m:sSup>
                        <m:sSupPr>
                          <m:ctrlPr>
                            <a:rPr lang="LID4096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) 3…3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37">
                <a:extLst>
                  <a:ext uri="{FF2B5EF4-FFF2-40B4-BE49-F238E27FC236}">
                    <a16:creationId xmlns:a16="http://schemas.microsoft.com/office/drawing/2014/main" id="{D81A6423-343B-A048-B2B2-22CC0F121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80" y="4305537"/>
                <a:ext cx="1882141" cy="392993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BBAE6D9E-D4CA-0F4C-A8F2-1A519921EE01}"/>
                  </a:ext>
                </a:extLst>
              </p:cNvPr>
              <p:cNvSpPr txBox="1"/>
              <p:nvPr/>
            </p:nvSpPr>
            <p:spPr>
              <a:xfrm>
                <a:off x="5250180" y="4951429"/>
                <a:ext cx="1882141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2000" i="1" dirty="0">
                          <a:latin typeface="Cambria Math" charset="0"/>
                        </a:rPr>
                        <m:t>…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de-DE" sz="2000" i="1" dirty="0">
                          <a:latin typeface="Cambria Math" charset="0"/>
                        </a:rPr>
                        <m:t>𝑉</m:t>
                      </m:r>
                      <m:sSup>
                        <m:sSupPr>
                          <m:ctrlPr>
                            <a:rPr lang="LID4096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LID4096" sz="20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LID4096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BBAE6D9E-D4CA-0F4C-A8F2-1A519921E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80" y="4951429"/>
                <a:ext cx="1882141" cy="392993"/>
              </a:xfrm>
              <a:prstGeom prst="rect">
                <a:avLst/>
              </a:prstGeom>
              <a:blipFill>
                <a:blip r:embed="rId7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arallelogram 29">
            <a:extLst>
              <a:ext uri="{FF2B5EF4-FFF2-40B4-BE49-F238E27FC236}">
                <a16:creationId xmlns:a16="http://schemas.microsoft.com/office/drawing/2014/main" id="{9609B3BD-3544-294A-9755-411CD42B76CF}"/>
              </a:ext>
            </a:extLst>
          </p:cNvPr>
          <p:cNvSpPr/>
          <p:nvPr/>
        </p:nvSpPr>
        <p:spPr>
          <a:xfrm flipH="1">
            <a:off x="5536091" y="4627190"/>
            <a:ext cx="1268569" cy="368911"/>
          </a:xfrm>
          <a:prstGeom prst="parallelogram">
            <a:avLst>
              <a:gd name="adj" fmla="val 160398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754BD5-9AC2-7F4C-849E-4E424D16F3CF}"/>
              </a:ext>
            </a:extLst>
          </p:cNvPr>
          <p:cNvSpPr/>
          <p:nvPr/>
        </p:nvSpPr>
        <p:spPr>
          <a:xfrm>
            <a:off x="7020272" y="-55939"/>
            <a:ext cx="2225730" cy="766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23A1A6-AFA6-974A-AF03-4DA070213CF0}"/>
                  </a:ext>
                </a:extLst>
              </p:cNvPr>
              <p:cNvSpPr txBox="1"/>
              <p:nvPr/>
            </p:nvSpPr>
            <p:spPr>
              <a:xfrm>
                <a:off x="6960003" y="44624"/>
                <a:ext cx="2285999" cy="61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charset="0"/>
                        </a:rPr>
                        <m:t>𝐿𝐶𝑆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charset="0"/>
                            </a:rPr>
                            <m:t>𝑉</m:t>
                          </m:r>
                          <m:sSup>
                            <m:sSupPr>
                              <m:ctrlPr>
                                <a:rPr lang="LID4096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LID4096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sz="1600" i="1">
                              <a:latin typeface="Cambria Math" charset="0"/>
                            </a:rPr>
                            <m:t>,</m:t>
                          </m:r>
                          <m:r>
                            <a:rPr lang="de-DE" sz="1600" i="1">
                              <a:latin typeface="Cambria Math" charset="0"/>
                            </a:rPr>
                            <m:t>𝑉</m:t>
                          </m:r>
                          <m:sSup>
                            <m:sSupPr>
                              <m:ctrlPr>
                                <a:rPr lang="LID4096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LID4096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de-DE" sz="1600" i="1">
                          <a:latin typeface="Cambria Math" charset="0"/>
                        </a:rPr>
                        <m:t>=</m:t>
                      </m:r>
                      <m:r>
                        <a:rPr lang="LID4096" sz="16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LID4096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ID4096" sz="16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ID4096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ID4096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23A1A6-AFA6-974A-AF03-4DA07021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3" y="44624"/>
                <a:ext cx="2285999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30">
                <a:extLst>
                  <a:ext uri="{FF2B5EF4-FFF2-40B4-BE49-F238E27FC236}">
                    <a16:creationId xmlns:a16="http://schemas.microsoft.com/office/drawing/2014/main" id="{C7B109AA-B081-5543-84CC-6591C96E9589}"/>
                  </a:ext>
                </a:extLst>
              </p:cNvPr>
              <p:cNvSpPr txBox="1"/>
              <p:nvPr/>
            </p:nvSpPr>
            <p:spPr>
              <a:xfrm>
                <a:off x="7132320" y="5838143"/>
                <a:ext cx="1890959" cy="3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LID4096" sz="2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≔2</m:t>
                      </m:r>
                      <m:sSup>
                        <m:sSupPr>
                          <m:ctrlPr>
                            <a:rPr lang="de-DE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LID4096" sz="2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ID4096" sz="20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aseline="-25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TextBox 30">
                <a:extLst>
                  <a:ext uri="{FF2B5EF4-FFF2-40B4-BE49-F238E27FC236}">
                    <a16:creationId xmlns:a16="http://schemas.microsoft.com/office/drawing/2014/main" id="{C7B109AA-B081-5543-84CC-6591C96E9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5838143"/>
                <a:ext cx="1890959" cy="399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093C0F-437D-C414-4F53-5B0A7C2B14B3}"/>
              </a:ext>
            </a:extLst>
          </p:cNvPr>
          <p:cNvSpPr/>
          <p:nvPr/>
        </p:nvSpPr>
        <p:spPr>
          <a:xfrm>
            <a:off x="5010150" y="1124744"/>
            <a:ext cx="3810322" cy="1806371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EE6F4D-EA87-8A06-9476-DAF9226C10C3}"/>
              </a:ext>
            </a:extLst>
          </p:cNvPr>
          <p:cNvSpPr/>
          <p:nvPr/>
        </p:nvSpPr>
        <p:spPr>
          <a:xfrm>
            <a:off x="323527" y="1126891"/>
            <a:ext cx="3810322" cy="1804224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A2C934BF-A755-C732-BD4F-2866E388A9E7}"/>
              </a:ext>
            </a:extLst>
          </p:cNvPr>
          <p:cNvSpPr txBox="1"/>
          <p:nvPr/>
        </p:nvSpPr>
        <p:spPr>
          <a:xfrm>
            <a:off x="323525" y="1203621"/>
            <a:ext cx="381032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Vectors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FE8A32DC-A40C-FFA3-9C83-DEFD3D4F6AED}"/>
                  </a:ext>
                </a:extLst>
              </p:cNvPr>
              <p:cNvSpPr txBox="1"/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FE8A32DC-A40C-FFA3-9C83-DEFD3D4F6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blipFill>
                <a:blip r:embed="rId10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A995B260-5FC4-1D50-2E31-0EB761D603A7}"/>
              </a:ext>
            </a:extLst>
          </p:cNvPr>
          <p:cNvSpPr txBox="1"/>
          <p:nvPr/>
        </p:nvSpPr>
        <p:spPr>
          <a:xfrm>
            <a:off x="5010151" y="1203621"/>
            <a:ext cx="38103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7DDB0C74-AFE7-C10B-ECF1-63E5A85A5D9C}"/>
                  </a:ext>
                </a:extLst>
              </p:cNvPr>
              <p:cNvSpPr txBox="1"/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strings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LCS</a:t>
                </a:r>
              </a:p>
            </p:txBody>
          </p:sp>
        </mc:Choice>
        <mc:Fallback xmlns="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7DDB0C74-AFE7-C10B-ECF1-63E5A85A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64">
            <a:extLst>
              <a:ext uri="{FF2B5EF4-FFF2-40B4-BE49-F238E27FC236}">
                <a16:creationId xmlns:a16="http://schemas.microsoft.com/office/drawing/2014/main" id="{82D54EA0-FB9F-1B50-1232-E81363FF53C0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133849" y="2029003"/>
            <a:ext cx="876301" cy="258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871D77E0-82CC-8515-3099-6F8708E597DF}"/>
                  </a:ext>
                </a:extLst>
              </p:cNvPr>
              <p:cNvSpPr txBox="1"/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de-DE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871D77E0-82CC-8515-3099-6F8708E5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  <p:bldP spid="31" grpId="0" animBg="1"/>
      <p:bldP spid="32" grpId="0" animBg="1"/>
      <p:bldP spid="33" grpId="0" animBg="1"/>
      <p:bldP spid="39" grpId="0" animBg="1"/>
      <p:bldP spid="25" grpId="0"/>
      <p:bldP spid="41" grpId="0"/>
      <p:bldP spid="42" grpId="0"/>
      <p:bldP spid="47" grpId="0" animBg="1"/>
      <p:bldP spid="49" grpId="0"/>
      <p:bldP spid="24" grpId="0" animBg="1"/>
      <p:bldP spid="27" grpId="0"/>
      <p:bldP spid="28" grpId="0"/>
      <p:bldP spid="30" grpId="0" animBg="1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AC23C5B-B5E0-594C-8630-F8DD4C7CB298}"/>
              </a:ext>
            </a:extLst>
          </p:cNvPr>
          <p:cNvSpPr/>
          <p:nvPr/>
        </p:nvSpPr>
        <p:spPr>
          <a:xfrm>
            <a:off x="251519" y="3763695"/>
            <a:ext cx="8568951" cy="1292477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368808-071F-A24A-9BC4-D02BF3EB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Reduction from OV to LCS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A0CEB8-99AB-C546-89A1-BF7B102B07C4}"/>
              </a:ext>
            </a:extLst>
          </p:cNvPr>
          <p:cNvSpPr txBox="1"/>
          <p:nvPr/>
        </p:nvSpPr>
        <p:spPr>
          <a:xfrm>
            <a:off x="508193" y="3323340"/>
            <a:ext cx="291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 Gadget:</a:t>
            </a:r>
            <a:endParaRPr lang="en-US" sz="20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EFCD8ABB-7FDF-EF48-B0A8-39F29DFA2005}"/>
                  </a:ext>
                </a:extLst>
              </p:cNvPr>
              <p:cNvSpPr/>
              <p:nvPr/>
            </p:nvSpPr>
            <p:spPr>
              <a:xfrm>
                <a:off x="7308304" y="3394211"/>
                <a:ext cx="1415856" cy="429503"/>
              </a:xfrm>
              <a:prstGeom prst="wedgeRoundRectCallout">
                <a:avLst>
                  <a:gd name="adj1" fmla="val -36983"/>
                  <a:gd name="adj2" fmla="val 92062"/>
                  <a:gd name="adj3" fmla="val 16667"/>
                </a:avLst>
              </a:prstGeom>
              <a:solidFill>
                <a:srgbClr val="E9DCF3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LID4096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de-DE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ID4096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LID4096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ounded Rectangular Callout 35">
                <a:extLst>
                  <a:ext uri="{FF2B5EF4-FFF2-40B4-BE49-F238E27FC236}">
                    <a16:creationId xmlns:a16="http://schemas.microsoft.com/office/drawing/2014/main" id="{EFCD8ABB-7FDF-EF48-B0A8-39F29DFA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94211"/>
                <a:ext cx="1415856" cy="429503"/>
              </a:xfrm>
              <a:prstGeom prst="wedgeRoundRectCallout">
                <a:avLst>
                  <a:gd name="adj1" fmla="val -36983"/>
                  <a:gd name="adj2" fmla="val 92062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FA62BCB4-CC2E-0F4D-BF24-2FEBA3410AD9}"/>
                  </a:ext>
                </a:extLst>
              </p:cNvPr>
              <p:cNvSpPr/>
              <p:nvPr/>
            </p:nvSpPr>
            <p:spPr>
              <a:xfrm>
                <a:off x="6774181" y="5013176"/>
                <a:ext cx="1902275" cy="475046"/>
              </a:xfrm>
              <a:prstGeom prst="wedgeRoundRectCallout">
                <a:avLst>
                  <a:gd name="adj1" fmla="val -25062"/>
                  <a:gd name="adj2" fmla="val -84480"/>
                  <a:gd name="adj3" fmla="val 16667"/>
                </a:avLst>
              </a:prstGeom>
              <a:solidFill>
                <a:srgbClr val="E9DCF3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LID4096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de-DE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ID4096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LID4096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LID4096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⋅2</m:t>
                    </m:r>
                    <m:r>
                      <a:rPr lang="LID4096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ounded Rectangular Callout 36">
                <a:extLst>
                  <a:ext uri="{FF2B5EF4-FFF2-40B4-BE49-F238E27FC236}">
                    <a16:creationId xmlns:a16="http://schemas.microsoft.com/office/drawing/2014/main" id="{FA62BCB4-CC2E-0F4D-BF24-2FEBA3410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181" y="5013176"/>
                <a:ext cx="1902275" cy="475046"/>
              </a:xfrm>
              <a:prstGeom prst="wedgeRoundRectCallout">
                <a:avLst>
                  <a:gd name="adj1" fmla="val -25062"/>
                  <a:gd name="adj2" fmla="val -84480"/>
                  <a:gd name="adj3" fmla="val 16667"/>
                </a:avLst>
              </a:prstGeom>
              <a:blipFill>
                <a:blip r:embed="rId3"/>
                <a:stretch>
                  <a:fillRect b="-740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6A815C-EE67-D44F-9A0D-E3E5CADD5F22}"/>
                  </a:ext>
                </a:extLst>
              </p:cNvPr>
              <p:cNvSpPr txBox="1"/>
              <p:nvPr/>
            </p:nvSpPr>
            <p:spPr>
              <a:xfrm>
                <a:off x="4572000" y="3360509"/>
                <a:ext cx="2273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the picture: </a:t>
                </a:r>
                <a14:m>
                  <m:oMath xmlns:m="http://schemas.openxmlformats.org/officeDocument/2006/math">
                    <m:r>
                      <a:rPr lang="LID4096" sz="1800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LID4096" sz="1800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800" baseline="-25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6A815C-EE67-D44F-9A0D-E3E5CADD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0509"/>
                <a:ext cx="2273105" cy="369332"/>
              </a:xfrm>
              <a:prstGeom prst="rect">
                <a:avLst/>
              </a:prstGeom>
              <a:blipFill>
                <a:blip r:embed="rId4"/>
                <a:stretch>
                  <a:fillRect l="-2222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FAC8B6B-FD4B-9A40-B348-1257550C0C6D}"/>
              </a:ext>
            </a:extLst>
          </p:cNvPr>
          <p:cNvSpPr/>
          <p:nvPr/>
        </p:nvSpPr>
        <p:spPr>
          <a:xfrm>
            <a:off x="395536" y="3940473"/>
            <a:ext cx="770184" cy="285344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919E572-BA4B-F44F-B8CA-076375374221}"/>
              </a:ext>
            </a:extLst>
          </p:cNvPr>
          <p:cNvSpPr/>
          <p:nvPr/>
        </p:nvSpPr>
        <p:spPr>
          <a:xfrm>
            <a:off x="1857600" y="3940473"/>
            <a:ext cx="770184" cy="285344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4E7EB3C-BC0D-F84E-8A26-C282E0B92F83}"/>
              </a:ext>
            </a:extLst>
          </p:cNvPr>
          <p:cNvSpPr/>
          <p:nvPr/>
        </p:nvSpPr>
        <p:spPr>
          <a:xfrm>
            <a:off x="7834264" y="3940473"/>
            <a:ext cx="770184" cy="285344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BA52BD0-B349-4044-B31F-14755225A0B1}"/>
              </a:ext>
            </a:extLst>
          </p:cNvPr>
          <p:cNvSpPr/>
          <p:nvPr/>
        </p:nvSpPr>
        <p:spPr>
          <a:xfrm>
            <a:off x="7057852" y="4566308"/>
            <a:ext cx="898524" cy="285344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46C6393-3FEF-3947-95DE-54462DD5EB30}"/>
              </a:ext>
            </a:extLst>
          </p:cNvPr>
          <p:cNvSpPr/>
          <p:nvPr/>
        </p:nvSpPr>
        <p:spPr>
          <a:xfrm>
            <a:off x="1115616" y="4568721"/>
            <a:ext cx="454280" cy="285344"/>
          </a:xfrm>
          <a:prstGeom prst="round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53BA7CB1-448B-B042-9019-DD83B5049D35}"/>
              </a:ext>
            </a:extLst>
          </p:cNvPr>
          <p:cNvSpPr/>
          <p:nvPr/>
        </p:nvSpPr>
        <p:spPr>
          <a:xfrm>
            <a:off x="6502473" y="4250874"/>
            <a:ext cx="1247817" cy="283531"/>
          </a:xfrm>
          <a:prstGeom prst="parallelogram">
            <a:avLst>
              <a:gd name="adj" fmla="val 23149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Parallelogram 50">
            <a:extLst>
              <a:ext uri="{FF2B5EF4-FFF2-40B4-BE49-F238E27FC236}">
                <a16:creationId xmlns:a16="http://schemas.microsoft.com/office/drawing/2014/main" id="{7F2495C0-8B0F-D048-B20D-4C36D455FA3D}"/>
              </a:ext>
            </a:extLst>
          </p:cNvPr>
          <p:cNvSpPr/>
          <p:nvPr/>
        </p:nvSpPr>
        <p:spPr>
          <a:xfrm>
            <a:off x="4990305" y="4250874"/>
            <a:ext cx="1254275" cy="283531"/>
          </a:xfrm>
          <a:prstGeom prst="parallelogram">
            <a:avLst>
              <a:gd name="adj" fmla="val 23149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0062F592-6B0B-8C4C-900C-7F917EDE557E}"/>
              </a:ext>
            </a:extLst>
          </p:cNvPr>
          <p:cNvSpPr/>
          <p:nvPr/>
        </p:nvSpPr>
        <p:spPr>
          <a:xfrm>
            <a:off x="3552810" y="4250874"/>
            <a:ext cx="1237713" cy="283531"/>
          </a:xfrm>
          <a:prstGeom prst="parallelogram">
            <a:avLst>
              <a:gd name="adj" fmla="val 22880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Parallelogram 52">
            <a:extLst>
              <a:ext uri="{FF2B5EF4-FFF2-40B4-BE49-F238E27FC236}">
                <a16:creationId xmlns:a16="http://schemas.microsoft.com/office/drawing/2014/main" id="{A01A9092-ABBE-5248-A362-6E015F70CAB0}"/>
              </a:ext>
            </a:extLst>
          </p:cNvPr>
          <p:cNvSpPr/>
          <p:nvPr/>
        </p:nvSpPr>
        <p:spPr>
          <a:xfrm>
            <a:off x="2195736" y="4250874"/>
            <a:ext cx="1165870" cy="283531"/>
          </a:xfrm>
          <a:prstGeom prst="parallelogram">
            <a:avLst>
              <a:gd name="adj" fmla="val 22074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0AA2CFDD-CD53-794C-BC57-94638002D635}"/>
              </a:ext>
            </a:extLst>
          </p:cNvPr>
          <p:cNvSpPr/>
          <p:nvPr/>
        </p:nvSpPr>
        <p:spPr>
          <a:xfrm flipH="1">
            <a:off x="1309736" y="4250874"/>
            <a:ext cx="800372" cy="283531"/>
          </a:xfrm>
          <a:prstGeom prst="parallelogram">
            <a:avLst>
              <a:gd name="adj" fmla="val 8104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DDAA12E0-FD3A-5D43-9067-69A23B7008C5}"/>
              </a:ext>
            </a:extLst>
          </p:cNvPr>
          <p:cNvSpPr/>
          <p:nvPr/>
        </p:nvSpPr>
        <p:spPr>
          <a:xfrm>
            <a:off x="2843808" y="4250873"/>
            <a:ext cx="1254276" cy="283531"/>
          </a:xfrm>
          <a:prstGeom prst="parallelogram">
            <a:avLst>
              <a:gd name="adj" fmla="val 228803"/>
            </a:avLst>
          </a:prstGeom>
          <a:solidFill>
            <a:srgbClr val="FDF750"/>
          </a:solidFill>
          <a:ln>
            <a:solidFill>
              <a:srgbClr val="FDF7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7DD392D5-D353-4C46-94EA-D515A37D72C4}"/>
              </a:ext>
            </a:extLst>
          </p:cNvPr>
          <p:cNvSpPr/>
          <p:nvPr/>
        </p:nvSpPr>
        <p:spPr>
          <a:xfrm>
            <a:off x="4237734" y="4250873"/>
            <a:ext cx="1254276" cy="283531"/>
          </a:xfrm>
          <a:prstGeom prst="parallelogram">
            <a:avLst>
              <a:gd name="adj" fmla="val 228803"/>
            </a:avLst>
          </a:prstGeom>
          <a:solidFill>
            <a:srgbClr val="FDF750"/>
          </a:solidFill>
          <a:ln>
            <a:solidFill>
              <a:srgbClr val="FDF7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34D8A17C-E281-054C-AD0F-19FAD99E1AC1}"/>
              </a:ext>
            </a:extLst>
          </p:cNvPr>
          <p:cNvSpPr/>
          <p:nvPr/>
        </p:nvSpPr>
        <p:spPr>
          <a:xfrm>
            <a:off x="5693988" y="4250873"/>
            <a:ext cx="1363864" cy="283531"/>
          </a:xfrm>
          <a:prstGeom prst="parallelogram">
            <a:avLst>
              <a:gd name="adj" fmla="val 228803"/>
            </a:avLst>
          </a:prstGeom>
          <a:solidFill>
            <a:srgbClr val="FDF750"/>
          </a:solidFill>
          <a:ln>
            <a:solidFill>
              <a:srgbClr val="FDF7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A5AA0C5D-026F-DF4F-845A-34D57247F5B3}"/>
                  </a:ext>
                </a:extLst>
              </p:cNvPr>
              <p:cNvSpPr txBox="1"/>
              <p:nvPr/>
            </p:nvSpPr>
            <p:spPr>
              <a:xfrm>
                <a:off x="586740" y="3892986"/>
                <a:ext cx="7943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r>
                        <a:rPr lang="de-DE" sz="20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LID4096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0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A5AA0C5D-026F-DF4F-845A-34D57247F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" y="3892986"/>
                <a:ext cx="7943850" cy="400110"/>
              </a:xfrm>
              <a:prstGeom prst="rect">
                <a:avLst/>
              </a:prstGeom>
              <a:blipFill>
                <a:blip r:embed="rId5"/>
                <a:stretch>
                  <a:fillRect l="-3514" r="-3035" b="-1875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7">
                <a:extLst>
                  <a:ext uri="{FF2B5EF4-FFF2-40B4-BE49-F238E27FC236}">
                    <a16:creationId xmlns:a16="http://schemas.microsoft.com/office/drawing/2014/main" id="{D17F40DC-D61C-D84D-8638-54453AD68E42}"/>
                  </a:ext>
                </a:extLst>
              </p:cNvPr>
              <p:cNvSpPr txBox="1"/>
              <p:nvPr/>
            </p:nvSpPr>
            <p:spPr>
              <a:xfrm>
                <a:off x="586740" y="4529104"/>
                <a:ext cx="7943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charset="0"/>
                        </a:rPr>
                        <m:t>4……………4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4…4 </m:t>
                      </m:r>
                      <m:r>
                        <a:rPr lang="de-DE" sz="2000" i="1">
                          <a:latin typeface="Cambria Math" charset="0"/>
                        </a:rPr>
                        <m:t>𝑉𝐺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LID4096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charset="0"/>
                        </a:rPr>
                        <m:t> 4……………4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7">
                <a:extLst>
                  <a:ext uri="{FF2B5EF4-FFF2-40B4-BE49-F238E27FC236}">
                    <a16:creationId xmlns:a16="http://schemas.microsoft.com/office/drawing/2014/main" id="{D17F40DC-D61C-D84D-8638-54453AD68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" y="4529104"/>
                <a:ext cx="794385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9E65EB-A455-0D43-B949-19FE5DB168BB}"/>
                  </a:ext>
                </a:extLst>
              </p:cNvPr>
              <p:cNvSpPr txBox="1"/>
              <p:nvPr/>
            </p:nvSpPr>
            <p:spPr>
              <a:xfrm>
                <a:off x="586740" y="5514916"/>
                <a:ext cx="79286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𝐿𝐶𝑆</m:t>
                    </m:r>
                    <m:r>
                      <a:rPr lang="de-DE" sz="2000" i="1"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ID4096" sz="2000" i="1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LID4096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DE" sz="2000" i="1">
                        <a:latin typeface="Cambria Math" charset="0"/>
                      </a:rPr>
                      <m:t>+</m:t>
                    </m:r>
                    <m:r>
                      <a:rPr lang="LID4096" sz="2000" i="1">
                        <a:latin typeface="Cambria Math" panose="02040503050406030204" pitchFamily="18" charset="0"/>
                      </a:rPr>
                      <m:t>𝑛𝐶</m:t>
                    </m:r>
                    <m:r>
                      <a:rPr lang="LID4096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iff there exists an orthogonal pair</a:t>
                </a:r>
                <a:endPara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9E65EB-A455-0D43-B949-19FE5DB1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" y="5514916"/>
                <a:ext cx="7928610" cy="400110"/>
              </a:xfrm>
              <a:prstGeom prst="rect">
                <a:avLst/>
              </a:prstGeom>
              <a:blipFill>
                <a:blip r:embed="rId7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0">
                <a:extLst>
                  <a:ext uri="{FF2B5EF4-FFF2-40B4-BE49-F238E27FC236}">
                    <a16:creationId xmlns:a16="http://schemas.microsoft.com/office/drawing/2014/main" id="{0E7EC8DB-EDD9-784D-B961-E2CF79683283}"/>
                  </a:ext>
                </a:extLst>
              </p:cNvPr>
              <p:cNvSpPr txBox="1"/>
              <p:nvPr/>
            </p:nvSpPr>
            <p:spPr>
              <a:xfrm>
                <a:off x="2195736" y="3356168"/>
                <a:ext cx="2096100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LID4096" sz="18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LID4096" sz="18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de-DE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LID4096" sz="18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baseline="-25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30">
                <a:extLst>
                  <a:ext uri="{FF2B5EF4-FFF2-40B4-BE49-F238E27FC236}">
                    <a16:creationId xmlns:a16="http://schemas.microsoft.com/office/drawing/2014/main" id="{0E7EC8DB-EDD9-784D-B961-E2CF79683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356168"/>
                <a:ext cx="2096100" cy="368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584C0F9-630A-C75E-1A5A-FF6D06A0C296}"/>
              </a:ext>
            </a:extLst>
          </p:cNvPr>
          <p:cNvSpPr/>
          <p:nvPr/>
        </p:nvSpPr>
        <p:spPr>
          <a:xfrm>
            <a:off x="5010150" y="1124744"/>
            <a:ext cx="3810322" cy="1806371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11B88E-4068-A3F3-A6EC-7CC20BFD158D}"/>
              </a:ext>
            </a:extLst>
          </p:cNvPr>
          <p:cNvSpPr/>
          <p:nvPr/>
        </p:nvSpPr>
        <p:spPr>
          <a:xfrm>
            <a:off x="323527" y="1126891"/>
            <a:ext cx="3810322" cy="1804224"/>
          </a:xfrm>
          <a:prstGeom prst="roundRect">
            <a:avLst>
              <a:gd name="adj" fmla="val 1428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2700C1F8-AD52-F0D4-4FCA-0F9F6F9B3710}"/>
              </a:ext>
            </a:extLst>
          </p:cNvPr>
          <p:cNvSpPr txBox="1"/>
          <p:nvPr/>
        </p:nvSpPr>
        <p:spPr>
          <a:xfrm>
            <a:off x="323525" y="1203621"/>
            <a:ext cx="381032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Vectors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7451A1B2-4C29-932C-99F9-14062EC4373F}"/>
                  </a:ext>
                </a:extLst>
              </p:cNvPr>
              <p:cNvSpPr txBox="1"/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ID4096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LID4096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7451A1B2-4C29-932C-99F9-14062EC43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blipFill>
                <a:blip r:embed="rId9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7B2160E1-78EE-B48F-EEDB-1C1CC7E13338}"/>
              </a:ext>
            </a:extLst>
          </p:cNvPr>
          <p:cNvSpPr txBox="1"/>
          <p:nvPr/>
        </p:nvSpPr>
        <p:spPr>
          <a:xfrm>
            <a:off x="5010151" y="1203621"/>
            <a:ext cx="38103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A09C7E0E-E31C-B0BF-565F-7447A1BFBC1A}"/>
                  </a:ext>
                </a:extLst>
              </p:cNvPr>
              <p:cNvSpPr txBox="1"/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strings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de-DE" sz="2000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LCS</a:t>
                </a:r>
              </a:p>
            </p:txBody>
          </p:sp>
        </mc:Choice>
        <mc:Fallback xmlns="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A09C7E0E-E31C-B0BF-565F-7447A1BF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64">
            <a:extLst>
              <a:ext uri="{FF2B5EF4-FFF2-40B4-BE49-F238E27FC236}">
                <a16:creationId xmlns:a16="http://schemas.microsoft.com/office/drawing/2014/main" id="{3381672B-185A-4C04-2BA6-4460EAFF79A9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133849" y="2029003"/>
            <a:ext cx="876301" cy="258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9BBAFB11-B706-ABC3-375C-C781164D11D5}"/>
                  </a:ext>
                </a:extLst>
              </p:cNvPr>
              <p:cNvSpPr txBox="1"/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ID4096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de-DE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LID4096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9BBAFB11-B706-ABC3-375C-C781164D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D7120F9-681B-3270-8E5E-5D2CB392A74F}"/>
              </a:ext>
            </a:extLst>
          </p:cNvPr>
          <p:cNvSpPr/>
          <p:nvPr/>
        </p:nvSpPr>
        <p:spPr>
          <a:xfrm>
            <a:off x="7098798" y="-55939"/>
            <a:ext cx="2225730" cy="10518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8BE8A-149E-1543-CDC8-5051C704FA3F}"/>
                  </a:ext>
                </a:extLst>
              </p:cNvPr>
              <p:cNvSpPr txBox="1"/>
              <p:nvPr/>
            </p:nvSpPr>
            <p:spPr>
              <a:xfrm>
                <a:off x="7038529" y="44624"/>
                <a:ext cx="2285999" cy="91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charset="0"/>
                        </a:rPr>
                        <m:t>𝐿𝐶𝑆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charset="0"/>
                            </a:rPr>
                            <m:t>𝑉𝐺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sz="1600" i="1">
                              <a:latin typeface="Cambria Math" charset="0"/>
                            </a:rPr>
                            <m:t>,</m:t>
                          </m:r>
                          <m:r>
                            <a:rPr lang="de-DE" sz="1600" i="1">
                              <a:latin typeface="Cambria Math" charset="0"/>
                            </a:rPr>
                            <m:t>𝑉𝐺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de-DE" sz="16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LID4096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LID4096" sz="16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LID4096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  <m:r>
                            <a:rPr lang="LID4096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LID4096" sz="1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LID4096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LID4096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LID4096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LID4096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LID4096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LID4096" sz="16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8BE8A-149E-1543-CDC8-5051C704F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29" y="44624"/>
                <a:ext cx="2285999" cy="919547"/>
              </a:xfrm>
              <a:prstGeom prst="rect">
                <a:avLst/>
              </a:prstGeom>
              <a:blipFill>
                <a:blip r:embed="rId12"/>
                <a:stretch>
                  <a:fillRect l="-26519" t="-100000" b="-18630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0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5" grpId="0"/>
      <p:bldP spid="36" grpId="0" animBg="1"/>
      <p:bldP spid="37" grpId="0" animBg="1"/>
      <p:bldP spid="38" grpId="0"/>
      <p:bldP spid="40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29" grpId="0"/>
      <p:bldP spid="34" grpId="0"/>
      <p:bldP spid="39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A72B7B-A4C5-ED60-D48F-3D10B64AAF85}"/>
              </a:ext>
            </a:extLst>
          </p:cNvPr>
          <p:cNvSpPr/>
          <p:nvPr/>
        </p:nvSpPr>
        <p:spPr>
          <a:xfrm>
            <a:off x="5010150" y="1124744"/>
            <a:ext cx="3810322" cy="1806371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368808-071F-A24A-9BC4-D02BF3EB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Reduction from OV to LCS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F075F8-D280-9949-A4E7-5E0D914482C1}"/>
              </a:ext>
            </a:extLst>
          </p:cNvPr>
          <p:cNvSpPr/>
          <p:nvPr/>
        </p:nvSpPr>
        <p:spPr>
          <a:xfrm>
            <a:off x="323527" y="1126891"/>
            <a:ext cx="3810322" cy="1804224"/>
          </a:xfrm>
          <a:prstGeom prst="roundRect">
            <a:avLst>
              <a:gd name="adj" fmla="val 14287"/>
            </a:avLst>
          </a:prstGeom>
          <a:solidFill>
            <a:srgbClr val="D7E5F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21AD3BE-0AF3-EC4F-A4E3-3DA50F46588E}"/>
              </a:ext>
            </a:extLst>
          </p:cNvPr>
          <p:cNvSpPr txBox="1"/>
          <p:nvPr/>
        </p:nvSpPr>
        <p:spPr>
          <a:xfrm>
            <a:off x="323525" y="1203621"/>
            <a:ext cx="381032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Vectors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0C4F4D78-F11F-304B-A57B-63EED08EB6E0}"/>
                  </a:ext>
                </a:extLst>
              </p:cNvPr>
              <p:cNvSpPr txBox="1"/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sets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de-DE" sz="2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LID4096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ID4096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LID4096" sz="2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are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LID4096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de-DE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0C4F4D78-F11F-304B-A57B-63EED08EB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4443"/>
                <a:ext cx="3810323" cy="812210"/>
              </a:xfrm>
              <a:prstGeom prst="rect">
                <a:avLst/>
              </a:prstGeom>
              <a:blipFill>
                <a:blip r:embed="rId2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8">
            <a:extLst>
              <a:ext uri="{FF2B5EF4-FFF2-40B4-BE49-F238E27FC236}">
                <a16:creationId xmlns:a16="http://schemas.microsoft.com/office/drawing/2014/main" id="{14DBC735-0F92-6D4F-84B3-48B9AD9FE9AA}"/>
              </a:ext>
            </a:extLst>
          </p:cNvPr>
          <p:cNvSpPr txBox="1"/>
          <p:nvPr/>
        </p:nvSpPr>
        <p:spPr>
          <a:xfrm>
            <a:off x="5010151" y="1203621"/>
            <a:ext cx="381032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64961EB7-896A-3D4A-8D16-854C225F5551}"/>
                  </a:ext>
                </a:extLst>
              </p:cNvPr>
              <p:cNvSpPr txBox="1"/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strings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de-DE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length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LCS</a:t>
                </a:r>
              </a:p>
            </p:txBody>
          </p:sp>
        </mc:Choice>
        <mc:Fallback xmlns="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64961EB7-896A-3D4A-8D16-854C225F5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1628402"/>
                <a:ext cx="3810321" cy="80637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E59CF56B-FBA3-E14D-9E99-4F9A1AAA2DFD}"/>
                  </a:ext>
                </a:extLst>
              </p:cNvPr>
              <p:cNvSpPr txBox="1"/>
              <p:nvPr/>
            </p:nvSpPr>
            <p:spPr>
              <a:xfrm>
                <a:off x="5010151" y="3501008"/>
                <a:ext cx="3646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ID4096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16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[Wagner,Fischer’74]</a:t>
                </a:r>
              </a:p>
            </p:txBody>
          </p:sp>
        </mc:Choice>
        <mc:Fallback xmlns=""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E59CF56B-FBA3-E14D-9E99-4F9A1AAA2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1" y="3501008"/>
                <a:ext cx="3646928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6996A0FA-6D40-D849-892F-6A8400D77857}"/>
                  </a:ext>
                </a:extLst>
              </p:cNvPr>
              <p:cNvSpPr txBox="1"/>
              <p:nvPr/>
            </p:nvSpPr>
            <p:spPr>
              <a:xfrm>
                <a:off x="453391" y="3977156"/>
                <a:ext cx="3646928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AC160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sup>
                        </m:sSup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assuming SETH</a:t>
                </a:r>
              </a:p>
            </p:txBody>
          </p:sp>
        </mc:Choice>
        <mc:Fallback xmlns="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6996A0FA-6D40-D849-892F-6A8400D7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1" y="3977156"/>
                <a:ext cx="3646928" cy="434927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8">
            <a:extLst>
              <a:ext uri="{FF2B5EF4-FFF2-40B4-BE49-F238E27FC236}">
                <a16:creationId xmlns:a16="http://schemas.microsoft.com/office/drawing/2014/main" id="{E1FACECA-F06B-6E4D-9E16-D77F45BE0E05}"/>
              </a:ext>
            </a:extLst>
          </p:cNvPr>
          <p:cNvSpPr txBox="1"/>
          <p:nvPr/>
        </p:nvSpPr>
        <p:spPr>
          <a:xfrm>
            <a:off x="453391" y="4464195"/>
            <a:ext cx="3646928" cy="36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[Williams‘05]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56E850C7-E05B-6B48-98B2-9F6DEC553BEC}"/>
                  </a:ext>
                </a:extLst>
              </p:cNvPr>
              <p:cNvSpPr txBox="1"/>
              <p:nvPr/>
            </p:nvSpPr>
            <p:spPr>
              <a:xfrm>
                <a:off x="5010151" y="4008952"/>
                <a:ext cx="3646928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LID4096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ID4096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LID4096" sz="2000" i="1">
                                <a:solidFill>
                                  <a:srgbClr val="A3000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assuming SETH</a:t>
                </a:r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56E850C7-E05B-6B48-98B2-9F6DEC553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1" y="4008952"/>
                <a:ext cx="3646928" cy="434927"/>
              </a:xfrm>
              <a:prstGeom prst="rect">
                <a:avLst/>
              </a:prstGeom>
              <a:blipFill>
                <a:blip r:embed="rId6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8">
            <a:extLst>
              <a:ext uri="{FF2B5EF4-FFF2-40B4-BE49-F238E27FC236}">
                <a16:creationId xmlns:a16="http://schemas.microsoft.com/office/drawing/2014/main" id="{75547D2E-3462-4F48-8A4B-C0DBB01007D6}"/>
              </a:ext>
            </a:extLst>
          </p:cNvPr>
          <p:cNvSpPr txBox="1"/>
          <p:nvPr/>
        </p:nvSpPr>
        <p:spPr>
          <a:xfrm>
            <a:off x="5010152" y="4455484"/>
            <a:ext cx="364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[B,Künnemann’15,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Abboud,Backurs,Vassilevksa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-Williams ‘15]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70">
                <a:extLst>
                  <a:ext uri="{FF2B5EF4-FFF2-40B4-BE49-F238E27FC236}">
                    <a16:creationId xmlns:a16="http://schemas.microsoft.com/office/drawing/2014/main" id="{6A5589C9-9B65-8B4B-A449-4BF38F58D5BF}"/>
                  </a:ext>
                </a:extLst>
              </p:cNvPr>
              <p:cNvSpPr txBox="1"/>
              <p:nvPr/>
            </p:nvSpPr>
            <p:spPr>
              <a:xfrm>
                <a:off x="3626896" y="3997346"/>
                <a:ext cx="1890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70">
                <a:extLst>
                  <a:ext uri="{FF2B5EF4-FFF2-40B4-BE49-F238E27FC236}">
                    <a16:creationId xmlns:a16="http://schemas.microsoft.com/office/drawing/2014/main" id="{6A5589C9-9B65-8B4B-A449-4BF38F58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896" y="3997346"/>
                <a:ext cx="18902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64">
            <a:extLst>
              <a:ext uri="{FF2B5EF4-FFF2-40B4-BE49-F238E27FC236}">
                <a16:creationId xmlns:a16="http://schemas.microsoft.com/office/drawing/2014/main" id="{1847BD84-B454-9B4B-839C-B2EF29FC3FD2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4133849" y="2029003"/>
            <a:ext cx="876301" cy="258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CEB780B1-0B6A-394E-8200-2465B911A8C6}"/>
                  </a:ext>
                </a:extLst>
              </p:cNvPr>
              <p:cNvSpPr txBox="1"/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ID4096" sz="2000" i="1">
                          <a:solidFill>
                            <a:srgbClr val="A30002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LID4096" sz="2000" i="1">
                          <a:solidFill>
                            <a:srgbClr val="A3000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ID4096" sz="2000" i="1">
                          <a:solidFill>
                            <a:srgbClr val="A3000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LID4096" sz="2000" i="1">
                              <a:solidFill>
                                <a:srgbClr val="A300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ID4096" sz="2000" i="1">
                              <a:solidFill>
                                <a:srgbClr val="A3000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de-DE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ID4096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LID4096" sz="2000" i="1">
                                  <a:solidFill>
                                    <a:srgbClr val="A3000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2000" dirty="0">
                  <a:solidFill>
                    <a:srgbClr val="A3000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CEB780B1-0B6A-394E-8200-2465B911A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2422515"/>
                <a:ext cx="381032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9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691680" y="998287"/>
            <a:ext cx="2952328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Algorithms &amp; Complexity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691680" y="1052736"/>
            <a:ext cx="2952328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fast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solved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tps://upload.wikimedia.org/wikipedia/commons/thumb/0/02/Vraagteken.svg/1000px-Vraagteken.svg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32">
            <a:off x="931151" y="1246539"/>
            <a:ext cx="344935" cy="5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24">
            <a:extLst>
              <a:ext uri="{FF2B5EF4-FFF2-40B4-BE49-F238E27FC236}">
                <a16:creationId xmlns:a16="http://schemas.microsoft.com/office/drawing/2014/main" id="{EC36A275-3075-C541-A988-D40E2D528B3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8" name="Rechteck 25">
              <a:extLst>
                <a:ext uri="{FF2B5EF4-FFF2-40B4-BE49-F238E27FC236}">
                  <a16:creationId xmlns:a16="http://schemas.microsoft.com/office/drawing/2014/main" id="{48FD5ECC-8ED8-7749-929A-EE703CE1AFC1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6">
              <a:extLst>
                <a:ext uri="{FF2B5EF4-FFF2-40B4-BE49-F238E27FC236}">
                  <a16:creationId xmlns:a16="http://schemas.microsoft.com/office/drawing/2014/main" id="{5AEE75F8-0CCB-034D-B9E3-E9AFB986EB0A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DA4E83D1-7D08-A744-82B9-8F706271D38D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12" name="Grafik 35">
              <a:extLst>
                <a:ext uri="{FF2B5EF4-FFF2-40B4-BE49-F238E27FC236}">
                  <a16:creationId xmlns:a16="http://schemas.microsoft.com/office/drawing/2014/main" id="{8DCB833E-1C30-EC40-A849-D25DD7BA8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13" name="Ovale Legende 14">
            <a:extLst>
              <a:ext uri="{FF2B5EF4-FFF2-40B4-BE49-F238E27FC236}">
                <a16:creationId xmlns:a16="http://schemas.microsoft.com/office/drawing/2014/main" id="{65366BA6-366D-FF4C-A370-D629BE6A0741}"/>
              </a:ext>
            </a:extLst>
          </p:cNvPr>
          <p:cNvSpPr/>
          <p:nvPr/>
        </p:nvSpPr>
        <p:spPr>
          <a:xfrm>
            <a:off x="6300192" y="2420887"/>
            <a:ext cx="1944216" cy="864097"/>
          </a:xfrm>
          <a:prstGeom prst="wedgeEllipseCallout">
            <a:avLst>
              <a:gd name="adj1" fmla="val -69147"/>
              <a:gd name="adj2" fmla="val -45324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DD2DEDF-19EF-B742-A52B-24613FE8BC56}"/>
              </a:ext>
            </a:extLst>
          </p:cNvPr>
          <p:cNvSpPr txBox="1"/>
          <p:nvPr/>
        </p:nvSpPr>
        <p:spPr>
          <a:xfrm>
            <a:off x="6283707" y="2447127"/>
            <a:ext cx="194421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Your problem 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NP-hard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e Legende 36">
            <a:extLst>
              <a:ext uri="{FF2B5EF4-FFF2-40B4-BE49-F238E27FC236}">
                <a16:creationId xmlns:a16="http://schemas.microsoft.com/office/drawing/2014/main" id="{79545EE3-9A55-0D4A-8C0C-D667AF9E6B5D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00CED1EA-B247-FC4B-B7F6-A52F69080481}"/>
                  </a:ext>
                </a:extLst>
              </p:cNvPr>
              <p:cNvSpPr txBox="1"/>
              <p:nvPr/>
            </p:nvSpPr>
            <p:spPr>
              <a:xfrm>
                <a:off x="1748079" y="2482676"/>
                <a:ext cx="2459141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Here is an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AC160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b="0" i="1" smtClean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00CED1EA-B247-FC4B-B7F6-A52F6908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79" y="2482676"/>
                <a:ext cx="2459141" cy="806375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e Legende 1">
            <a:extLst>
              <a:ext uri="{FF2B5EF4-FFF2-40B4-BE49-F238E27FC236}">
                <a16:creationId xmlns:a16="http://schemas.microsoft.com/office/drawing/2014/main" id="{3EA3FB75-9102-3B48-89B5-F652C381D5AB}"/>
              </a:ext>
            </a:extLst>
          </p:cNvPr>
          <p:cNvSpPr/>
          <p:nvPr/>
        </p:nvSpPr>
        <p:spPr>
          <a:xfrm>
            <a:off x="1691680" y="3987504"/>
            <a:ext cx="2952328" cy="936105"/>
          </a:xfrm>
          <a:prstGeom prst="wedgeEllipseCallout">
            <a:avLst>
              <a:gd name="adj1" fmla="val -54359"/>
              <a:gd name="adj2" fmla="val -66947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2D605EA3-6842-AF43-BB22-469FB106855C}"/>
                  </a:ext>
                </a:extLst>
              </p:cNvPr>
              <p:cNvSpPr txBox="1"/>
              <p:nvPr/>
            </p:nvSpPr>
            <p:spPr>
              <a:xfrm>
                <a:off x="1691680" y="4041953"/>
                <a:ext cx="2952328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AC160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too slow on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my big data input</a:t>
                </a:r>
              </a:p>
            </p:txBody>
          </p:sp>
        </mc:Choice>
        <mc:Fallback xmlns=""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2D605EA3-6842-AF43-BB22-469FB1068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41953"/>
                <a:ext cx="2952328" cy="806375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 descr="ttp://www.biologie-schule.de/img/dna.gif">
            <a:extLst>
              <a:ext uri="{FF2B5EF4-FFF2-40B4-BE49-F238E27FC236}">
                <a16:creationId xmlns:a16="http://schemas.microsoft.com/office/drawing/2014/main" id="{2F88C485-466C-F94C-9F39-9EE60129C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2"/>
          <a:stretch/>
        </p:blipFill>
        <p:spPr bwMode="auto">
          <a:xfrm>
            <a:off x="5724128" y="4294704"/>
            <a:ext cx="864096" cy="19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ldergebnis für social network">
            <a:hlinkClick r:id="rId9"/>
            <a:extLst>
              <a:ext uri="{FF2B5EF4-FFF2-40B4-BE49-F238E27FC236}">
                <a16:creationId xmlns:a16="http://schemas.microsoft.com/office/drawing/2014/main" id="{B27C90BD-C4FC-FF4B-B2A3-52FD7574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3855" y="4338082"/>
            <a:ext cx="2341612" cy="17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Showcase: String Algorithms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F0F0E034-2D31-56D2-2F18-29434EB58E1B}"/>
              </a:ext>
            </a:extLst>
          </p:cNvPr>
          <p:cNvSpPr txBox="1"/>
          <p:nvPr/>
        </p:nvSpPr>
        <p:spPr>
          <a:xfrm>
            <a:off x="611560" y="1023081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Subsequence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63F6CF50-7634-6369-2EA5-CE23D12C5656}"/>
                  </a:ext>
                </a:extLst>
              </p:cNvPr>
              <p:cNvSpPr txBox="1"/>
              <p:nvPr/>
            </p:nvSpPr>
            <p:spPr>
              <a:xfrm>
                <a:off x="617850" y="1563221"/>
                <a:ext cx="5760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two strings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compute the longest string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is a subsequence of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lang="en-US" sz="2000" dirty="0">
                  <a:solidFill>
                    <a:srgbClr val="363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63F6CF50-7634-6369-2EA5-CE23D12C5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0" y="1563221"/>
                <a:ext cx="5760640" cy="707886"/>
              </a:xfrm>
              <a:prstGeom prst="rect">
                <a:avLst/>
              </a:prstGeom>
              <a:blipFill>
                <a:blip r:embed="rId3"/>
                <a:stretch>
                  <a:fillRect l="-1099" t="-3448" b="-120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/>
              <p:nvPr/>
            </p:nvSpPr>
            <p:spPr>
              <a:xfrm>
                <a:off x="617849" y="2672994"/>
                <a:ext cx="4320481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2672994"/>
                <a:ext cx="4320481" cy="434927"/>
              </a:xfrm>
              <a:prstGeom prst="rect">
                <a:avLst/>
              </a:prstGeom>
              <a:blipFill>
                <a:blip r:embed="rId4"/>
                <a:stretch>
                  <a:fillRect l="-1466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8">
            <a:extLst>
              <a:ext uri="{FF2B5EF4-FFF2-40B4-BE49-F238E27FC236}">
                <a16:creationId xmlns:a16="http://schemas.microsoft.com/office/drawing/2014/main" id="{CECB398D-9EF2-B94A-7AE4-B9B9D4AF2593}"/>
              </a:ext>
            </a:extLst>
          </p:cNvPr>
          <p:cNvSpPr txBox="1"/>
          <p:nvPr/>
        </p:nvSpPr>
        <p:spPr>
          <a:xfrm>
            <a:off x="4694561" y="3060250"/>
            <a:ext cx="412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Abboud,Backurs,Vassilevska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Williams‘15] </a:t>
            </a:r>
          </a:p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[B,Künnemann’15]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602E4B-2826-638B-33BB-293E83A89279}"/>
              </a:ext>
            </a:extLst>
          </p:cNvPr>
          <p:cNvGraphicFramePr>
            <a:graphicFrameLocks noGrp="1"/>
          </p:cNvGraphicFramePr>
          <p:nvPr/>
        </p:nvGraphicFramePr>
        <p:xfrm>
          <a:off x="6770895" y="1022872"/>
          <a:ext cx="1826657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470634341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931996380"/>
                    </a:ext>
                  </a:extLst>
                </a:gridCol>
                <a:gridCol w="178753">
                  <a:extLst>
                    <a:ext uri="{9D8B030D-6E8A-4147-A177-3AD203B41FA5}">
                      <a16:colId xmlns:a16="http://schemas.microsoft.com/office/drawing/2014/main" val="2560751291"/>
                    </a:ext>
                  </a:extLst>
                </a:gridCol>
                <a:gridCol w="217880">
                  <a:extLst>
                    <a:ext uri="{9D8B030D-6E8A-4147-A177-3AD203B41FA5}">
                      <a16:colId xmlns:a16="http://schemas.microsoft.com/office/drawing/2014/main" val="419243981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824B47-D7FC-D8B8-0B9F-2561BB043BB6}"/>
              </a:ext>
            </a:extLst>
          </p:cNvPr>
          <p:cNvGraphicFramePr>
            <a:graphicFrameLocks noGrp="1"/>
          </p:cNvGraphicFramePr>
          <p:nvPr/>
        </p:nvGraphicFramePr>
        <p:xfrm>
          <a:off x="7000973" y="1526928"/>
          <a:ext cx="1439600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170331604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dirty="0">
                        <a:solidFill>
                          <a:srgbClr val="C07C7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7C7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2869E1EA-1EDB-8F9A-E7AB-221CB8E1F68E}"/>
              </a:ext>
            </a:extLst>
          </p:cNvPr>
          <p:cNvCxnSpPr>
            <a:cxnSpLocks/>
          </p:cNvCxnSpPr>
          <p:nvPr/>
        </p:nvCxnSpPr>
        <p:spPr>
          <a:xfrm>
            <a:off x="6912988" y="1383075"/>
            <a:ext cx="510977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6D2E3-1953-D72D-0FB2-A7C0C655A406}"/>
              </a:ext>
            </a:extLst>
          </p:cNvPr>
          <p:cNvCxnSpPr>
            <a:cxnSpLocks/>
          </p:cNvCxnSpPr>
          <p:nvPr/>
        </p:nvCxnSpPr>
        <p:spPr>
          <a:xfrm flipH="1">
            <a:off x="7639989" y="1383075"/>
            <a:ext cx="248808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26">
            <a:extLst>
              <a:ext uri="{FF2B5EF4-FFF2-40B4-BE49-F238E27FC236}">
                <a16:creationId xmlns:a16="http://schemas.microsoft.com/office/drawing/2014/main" id="{2C4D8903-C90B-05AF-4DB1-9910AAB5FDC6}"/>
              </a:ext>
            </a:extLst>
          </p:cNvPr>
          <p:cNvCxnSpPr>
            <a:cxnSpLocks/>
          </p:cNvCxnSpPr>
          <p:nvPr/>
        </p:nvCxnSpPr>
        <p:spPr>
          <a:xfrm flipH="1">
            <a:off x="8025584" y="1383075"/>
            <a:ext cx="190469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E734F519-A5CC-F0B1-6232-40D278E2B606}"/>
              </a:ext>
            </a:extLst>
          </p:cNvPr>
          <p:cNvCxnSpPr>
            <a:cxnSpLocks/>
          </p:cNvCxnSpPr>
          <p:nvPr/>
        </p:nvCxnSpPr>
        <p:spPr>
          <a:xfrm flipH="1">
            <a:off x="8398251" y="1383075"/>
            <a:ext cx="33826" cy="2026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18">
            <a:extLst>
              <a:ext uri="{FF2B5EF4-FFF2-40B4-BE49-F238E27FC236}">
                <a16:creationId xmlns:a16="http://schemas.microsoft.com/office/drawing/2014/main" id="{9DB30648-7AC8-9340-B24B-E1E3A60FBB28}"/>
              </a:ext>
            </a:extLst>
          </p:cNvPr>
          <p:cNvSpPr txBox="1"/>
          <p:nvPr/>
        </p:nvSpPr>
        <p:spPr>
          <a:xfrm>
            <a:off x="6278737" y="2760152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[Wagner,Fischer’74]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/>
              <p:nvPr/>
            </p:nvSpPr>
            <p:spPr>
              <a:xfrm>
                <a:off x="617849" y="3105042"/>
                <a:ext cx="4320481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not in time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20002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A2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assuming</a:t>
                </a: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SETH</a:t>
                </a:r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3105042"/>
                <a:ext cx="4320481" cy="434927"/>
              </a:xfrm>
              <a:prstGeom prst="rect">
                <a:avLst/>
              </a:prstGeom>
              <a:blipFill>
                <a:blip r:embed="rId5"/>
                <a:stretch>
                  <a:fillRect l="-1466" r="-587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3">
            <a:extLst>
              <a:ext uri="{FF2B5EF4-FFF2-40B4-BE49-F238E27FC236}">
                <a16:creationId xmlns:a16="http://schemas.microsoft.com/office/drawing/2014/main" id="{67B777CE-948E-D86A-F790-CED19EECFBD9}"/>
              </a:ext>
            </a:extLst>
          </p:cNvPr>
          <p:cNvSpPr txBox="1"/>
          <p:nvPr/>
        </p:nvSpPr>
        <p:spPr>
          <a:xfrm>
            <a:off x="618099" y="4926881"/>
            <a:ext cx="7780151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edit distance, language edit distance, regular expression matching,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approximation algorithms, sublinear algorithms, compressed strings,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6E05A-AD56-AA9E-3621-00B27D31729B}"/>
              </a:ext>
            </a:extLst>
          </p:cNvPr>
          <p:cNvSpPr txBox="1"/>
          <p:nvPr/>
        </p:nvSpPr>
        <p:spPr>
          <a:xfrm>
            <a:off x="618100" y="4444039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Further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strings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D6163C02-1B09-E5F3-7E9B-4D5B3197E0FA}"/>
              </a:ext>
            </a:extLst>
          </p:cNvPr>
          <p:cNvSpPr txBox="1"/>
          <p:nvPr/>
        </p:nvSpPr>
        <p:spPr>
          <a:xfrm>
            <a:off x="179512" y="5949280"/>
            <a:ext cx="9062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[B,Künnemann’15,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B,Grandoni,Saha,Vassilevska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Williams’16,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B,Wellnitz’17,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B,Grønlund,Green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Larsen’17, Abboud,Backurs,B,Künnemann’17, B,Künnemann’18, Abboud,B’18,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B,Chaudhury’18, B,Künnemann,Wellnitz’19, 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B,Cohen-Addad,Das’21, B,Cassis,Fischer,Nakos’22, B,Cassis,Fischer,Nakos’22, B,Cassis,Fischer,Kociumaka’24]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59EFB1-EAE7-492A-FF07-3BCEB5755986}"/>
              </a:ext>
            </a:extLst>
          </p:cNvPr>
          <p:cNvSpPr/>
          <p:nvPr/>
        </p:nvSpPr>
        <p:spPr>
          <a:xfrm>
            <a:off x="468313" y="3068960"/>
            <a:ext cx="4679751" cy="537104"/>
          </a:xfrm>
          <a:prstGeom prst="ellipse">
            <a:avLst/>
          </a:prstGeom>
          <a:noFill/>
          <a:ln w="38100">
            <a:solidFill>
              <a:srgbClr val="F28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92215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Showcase: Graph Algorithms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F0F0E034-2D31-56D2-2F18-29434EB58E1B}"/>
              </a:ext>
            </a:extLst>
          </p:cNvPr>
          <p:cNvSpPr txBox="1"/>
          <p:nvPr/>
        </p:nvSpPr>
        <p:spPr>
          <a:xfrm>
            <a:off x="611560" y="1023081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Tree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Edit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63F6CF50-7634-6369-2EA5-CE23D12C5656}"/>
              </a:ext>
            </a:extLst>
          </p:cNvPr>
          <p:cNvSpPr txBox="1"/>
          <p:nvPr/>
        </p:nvSpPr>
        <p:spPr>
          <a:xfrm>
            <a:off x="617849" y="1563221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Given two trees, transform one into the other using cheap edits</a:t>
            </a:r>
            <a:endParaRPr lang="en-US" sz="2000" dirty="0">
              <a:solidFill>
                <a:srgbClr val="36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681631-7048-E3E2-1294-6141E7800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17" y="2204864"/>
            <a:ext cx="7600408" cy="20320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5B4B90-DDDA-2EAC-3E04-0115146422CD}"/>
              </a:ext>
            </a:extLst>
          </p:cNvPr>
          <p:cNvSpPr/>
          <p:nvPr/>
        </p:nvSpPr>
        <p:spPr>
          <a:xfrm>
            <a:off x="5364088" y="3548159"/>
            <a:ext cx="1152128" cy="379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ED52F-708F-0189-D9CE-DB7847420ED2}"/>
              </a:ext>
            </a:extLst>
          </p:cNvPr>
          <p:cNvSpPr/>
          <p:nvPr/>
        </p:nvSpPr>
        <p:spPr>
          <a:xfrm>
            <a:off x="2627784" y="2425817"/>
            <a:ext cx="1296144" cy="379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C1F76E-8E6B-3657-CA0A-33527E0DC556}"/>
              </a:ext>
            </a:extLst>
          </p:cNvPr>
          <p:cNvSpPr/>
          <p:nvPr/>
        </p:nvSpPr>
        <p:spPr>
          <a:xfrm>
            <a:off x="731933" y="2425816"/>
            <a:ext cx="3047979" cy="1643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671EEC1F-5C06-8E3A-2D38-4FD0E0456D13}"/>
              </a:ext>
            </a:extLst>
          </p:cNvPr>
          <p:cNvSpPr txBox="1"/>
          <p:nvPr/>
        </p:nvSpPr>
        <p:spPr>
          <a:xfrm>
            <a:off x="611560" y="4468734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Weighted problem:  Cost of an operation depends on the node labels</a:t>
            </a:r>
            <a:endParaRPr lang="en-US" sz="2000" dirty="0">
              <a:solidFill>
                <a:srgbClr val="36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Showcase: Graph Algorithms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F0F0E034-2D31-56D2-2F18-29434EB58E1B}"/>
              </a:ext>
            </a:extLst>
          </p:cNvPr>
          <p:cNvSpPr txBox="1"/>
          <p:nvPr/>
        </p:nvSpPr>
        <p:spPr>
          <a:xfrm>
            <a:off x="611560" y="1023081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Tree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Edit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/>
              <p:nvPr/>
            </p:nvSpPr>
            <p:spPr>
              <a:xfrm>
                <a:off x="617849" y="2060848"/>
                <a:ext cx="4320481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computed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de-DE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2060848"/>
                <a:ext cx="4320481" cy="434927"/>
              </a:xfrm>
              <a:prstGeom prst="rect">
                <a:avLst/>
              </a:prstGeom>
              <a:blipFill>
                <a:blip r:embed="rId3"/>
                <a:stretch>
                  <a:fillRect l="-1466" b="-228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8">
            <a:extLst>
              <a:ext uri="{FF2B5EF4-FFF2-40B4-BE49-F238E27FC236}">
                <a16:creationId xmlns:a16="http://schemas.microsoft.com/office/drawing/2014/main" id="{CECB398D-9EF2-B94A-7AE4-B9B9D4AF2593}"/>
              </a:ext>
            </a:extLst>
          </p:cNvPr>
          <p:cNvSpPr txBox="1"/>
          <p:nvPr/>
        </p:nvSpPr>
        <p:spPr>
          <a:xfrm>
            <a:off x="4694561" y="3919178"/>
            <a:ext cx="4125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[B,Gawrychowski,Mozes,Weimann’18]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9DB30648-7AC8-9340-B24B-E1E3A60FBB28}"/>
              </a:ext>
            </a:extLst>
          </p:cNvPr>
          <p:cNvSpPr txBox="1"/>
          <p:nvPr/>
        </p:nvSpPr>
        <p:spPr>
          <a:xfrm>
            <a:off x="6278737" y="2105772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[Tai’79]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/>
              <p:nvPr/>
            </p:nvSpPr>
            <p:spPr>
              <a:xfrm>
                <a:off x="617849" y="3858169"/>
                <a:ext cx="4818247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not in time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20002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A200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A20002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b="0" i="1" smtClean="0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solidFill>
                                  <a:srgbClr val="A20002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assuming</a:t>
                </a: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APSP-H</a:t>
                </a:r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3858169"/>
                <a:ext cx="4818247" cy="434927"/>
              </a:xfrm>
              <a:prstGeom prst="rect">
                <a:avLst/>
              </a:prstGeom>
              <a:blipFill>
                <a:blip r:embed="rId4"/>
                <a:stretch>
                  <a:fillRect l="-1312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3">
            <a:extLst>
              <a:ext uri="{FF2B5EF4-FFF2-40B4-BE49-F238E27FC236}">
                <a16:creationId xmlns:a16="http://schemas.microsoft.com/office/drawing/2014/main" id="{67B777CE-948E-D86A-F790-CED19EECFBD9}"/>
              </a:ext>
            </a:extLst>
          </p:cNvPr>
          <p:cNvSpPr txBox="1"/>
          <p:nvPr/>
        </p:nvSpPr>
        <p:spPr>
          <a:xfrm>
            <a:off x="618099" y="5080189"/>
            <a:ext cx="778015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shortest paths, transitive closure, diameter, random graphs, 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6E05A-AD56-AA9E-3621-00B27D31729B}"/>
              </a:ext>
            </a:extLst>
          </p:cNvPr>
          <p:cNvSpPr txBox="1"/>
          <p:nvPr/>
        </p:nvSpPr>
        <p:spPr>
          <a:xfrm>
            <a:off x="618100" y="4654297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Further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D6163C02-1B09-E5F3-7E9B-4D5B3197E0FA}"/>
              </a:ext>
            </a:extLst>
          </p:cNvPr>
          <p:cNvSpPr txBox="1"/>
          <p:nvPr/>
        </p:nvSpPr>
        <p:spPr>
          <a:xfrm>
            <a:off x="163442" y="5571817"/>
            <a:ext cx="8980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[B,Sauerwald,Stauffer,Sun’14, B,Friedrich,Krohmer’14,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B,Hermelin,Mnich,van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Leeuwen’15, B,Friedrich,Hoefer,Rothenberger,Sauerwald’15, B,Hansen,Krinninger’17, B,Keusch,Lengler,Maus,Molla’17, B,Keusch,Lengler’17,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B,Krinninger’17, B,Gawrychowski,Mozes,Weimann’18,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B,Husfeldt,Magnusson’18,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B,Künnemann,Węgrzycki’19, B,Slusallek’21, Abboud,B,Khoury,Zamir’22, Abboud,B,Fischer’23,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B,Cassis,Fischer’23, Abboud,B,Fischer,Künnemann’24,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B,Grønlund,Künnemann,Green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Larsen’24]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B9075F70-F446-0AAE-0F74-D9A7358E617B}"/>
              </a:ext>
            </a:extLst>
          </p:cNvPr>
          <p:cNvSpPr txBox="1"/>
          <p:nvPr/>
        </p:nvSpPr>
        <p:spPr>
          <a:xfrm>
            <a:off x="617849" y="1563221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Given two trees, transform one into the other using cheap edits</a:t>
            </a:r>
            <a:endParaRPr lang="en-US" sz="2000" dirty="0">
              <a:solidFill>
                <a:srgbClr val="36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3">
                <a:extLst>
                  <a:ext uri="{FF2B5EF4-FFF2-40B4-BE49-F238E27FC236}">
                    <a16:creationId xmlns:a16="http://schemas.microsoft.com/office/drawing/2014/main" id="{38CCF23A-B781-42D3-A589-4A3CE83E3AB3}"/>
                  </a:ext>
                </a:extLst>
              </p:cNvPr>
              <p:cNvSpPr txBox="1"/>
              <p:nvPr/>
            </p:nvSpPr>
            <p:spPr>
              <a:xfrm>
                <a:off x="617849" y="2510098"/>
                <a:ext cx="4320481" cy="435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computed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33">
                <a:extLst>
                  <a:ext uri="{FF2B5EF4-FFF2-40B4-BE49-F238E27FC236}">
                    <a16:creationId xmlns:a16="http://schemas.microsoft.com/office/drawing/2014/main" id="{38CCF23A-B781-42D3-A589-4A3CE83E3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2510098"/>
                <a:ext cx="4320481" cy="435247"/>
              </a:xfrm>
              <a:prstGeom prst="rect">
                <a:avLst/>
              </a:prstGeom>
              <a:blipFill>
                <a:blip r:embed="rId5"/>
                <a:stretch>
                  <a:fillRect l="-1466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8">
            <a:extLst>
              <a:ext uri="{FF2B5EF4-FFF2-40B4-BE49-F238E27FC236}">
                <a16:creationId xmlns:a16="http://schemas.microsoft.com/office/drawing/2014/main" id="{746D2CEC-5483-D6C9-80F2-7BA8789137B3}"/>
              </a:ext>
            </a:extLst>
          </p:cNvPr>
          <p:cNvSpPr txBox="1"/>
          <p:nvPr/>
        </p:nvSpPr>
        <p:spPr>
          <a:xfrm>
            <a:off x="6278737" y="2559123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[Shasha,Zhang’89]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33">
                <a:extLst>
                  <a:ext uri="{FF2B5EF4-FFF2-40B4-BE49-F238E27FC236}">
                    <a16:creationId xmlns:a16="http://schemas.microsoft.com/office/drawing/2014/main" id="{7B9A94ED-9DD6-7BEC-DF17-8CEC66D1F254}"/>
                  </a:ext>
                </a:extLst>
              </p:cNvPr>
              <p:cNvSpPr txBox="1"/>
              <p:nvPr/>
            </p:nvSpPr>
            <p:spPr>
              <a:xfrm>
                <a:off x="611116" y="2959668"/>
                <a:ext cx="4320481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computed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de-DE" sz="2000" b="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de-DE" sz="2000" b="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de-DE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33">
                <a:extLst>
                  <a:ext uri="{FF2B5EF4-FFF2-40B4-BE49-F238E27FC236}">
                    <a16:creationId xmlns:a16="http://schemas.microsoft.com/office/drawing/2014/main" id="{7B9A94ED-9DD6-7BEC-DF17-8CEC66D1F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6" y="2959668"/>
                <a:ext cx="4320481" cy="434927"/>
              </a:xfrm>
              <a:prstGeom prst="rect">
                <a:avLst/>
              </a:prstGeom>
              <a:blipFill>
                <a:blip r:embed="rId6"/>
                <a:stretch>
                  <a:fillRect l="-1466" b="-228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8">
            <a:extLst>
              <a:ext uri="{FF2B5EF4-FFF2-40B4-BE49-F238E27FC236}">
                <a16:creationId xmlns:a16="http://schemas.microsoft.com/office/drawing/2014/main" id="{EB62CAAA-86A5-70C3-5DA5-23230DC9FF96}"/>
              </a:ext>
            </a:extLst>
          </p:cNvPr>
          <p:cNvSpPr txBox="1"/>
          <p:nvPr/>
        </p:nvSpPr>
        <p:spPr>
          <a:xfrm>
            <a:off x="6272004" y="3012474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[Klein’98]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33">
                <a:extLst>
                  <a:ext uri="{FF2B5EF4-FFF2-40B4-BE49-F238E27FC236}">
                    <a16:creationId xmlns:a16="http://schemas.microsoft.com/office/drawing/2014/main" id="{26195447-4220-B845-B9ED-95A1F72AB30E}"/>
                  </a:ext>
                </a:extLst>
              </p:cNvPr>
              <p:cNvSpPr txBox="1"/>
              <p:nvPr/>
            </p:nvSpPr>
            <p:spPr>
              <a:xfrm>
                <a:off x="604383" y="3408918"/>
                <a:ext cx="4320481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computed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smtClean="0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A3000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000" i="1">
                        <a:solidFill>
                          <a:srgbClr val="A3000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33">
                <a:extLst>
                  <a:ext uri="{FF2B5EF4-FFF2-40B4-BE49-F238E27FC236}">
                    <a16:creationId xmlns:a16="http://schemas.microsoft.com/office/drawing/2014/main" id="{26195447-4220-B845-B9ED-95A1F72AB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3" y="3408918"/>
                <a:ext cx="4320481" cy="434927"/>
              </a:xfrm>
              <a:prstGeom prst="rect">
                <a:avLst/>
              </a:prstGeom>
              <a:blipFill>
                <a:blip r:embed="rId7"/>
                <a:stretch>
                  <a:fillRect l="-1466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8">
            <a:extLst>
              <a:ext uri="{FF2B5EF4-FFF2-40B4-BE49-F238E27FC236}">
                <a16:creationId xmlns:a16="http://schemas.microsoft.com/office/drawing/2014/main" id="{884872FE-F874-2C15-D9AE-97645CB18A05}"/>
              </a:ext>
            </a:extLst>
          </p:cNvPr>
          <p:cNvSpPr txBox="1"/>
          <p:nvPr/>
        </p:nvSpPr>
        <p:spPr>
          <a:xfrm>
            <a:off x="4486527" y="346582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[Demaine,Mozes,Rossman,Weimann’07]</a:t>
            </a:r>
          </a:p>
        </p:txBody>
      </p:sp>
    </p:spTree>
    <p:extLst>
      <p:ext uri="{BB962C8B-B14F-4D97-AF65-F5344CB8AC3E}">
        <p14:creationId xmlns:p14="http://schemas.microsoft.com/office/powerpoint/2010/main" val="23111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Showcase: Optimization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F0F0E034-2D31-56D2-2F18-29434EB58E1B}"/>
              </a:ext>
            </a:extLst>
          </p:cNvPr>
          <p:cNvSpPr txBox="1"/>
          <p:nvPr/>
        </p:nvSpPr>
        <p:spPr>
          <a:xfrm>
            <a:off x="611560" y="836712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Subset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63F6CF50-7634-6369-2EA5-CE23D12C5656}"/>
                  </a:ext>
                </a:extLst>
              </p:cNvPr>
              <p:cNvSpPr txBox="1"/>
              <p:nvPr/>
            </p:nvSpPr>
            <p:spPr>
              <a:xfrm>
                <a:off x="617850" y="1226407"/>
                <a:ext cx="5760640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set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positive integers and a target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𝑡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subset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charset="0"/>
                      </a:rPr>
                      <m:t>𝑌</m:t>
                    </m:r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summing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exactly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63F6CF50-7634-6369-2EA5-CE23D12C5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0" y="1226407"/>
                <a:ext cx="5760640" cy="805605"/>
              </a:xfrm>
              <a:prstGeom prst="rect">
                <a:avLst/>
              </a:prstGeom>
              <a:blipFill>
                <a:blip r:embed="rId3"/>
                <a:stretch>
                  <a:fillRect l="-1099"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/>
              <p:nvPr/>
            </p:nvSpPr>
            <p:spPr>
              <a:xfrm>
                <a:off x="617849" y="2348880"/>
                <a:ext cx="4320481" cy="436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solved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de-DE" sz="2000" i="1" dirty="0" err="1">
                        <a:solidFill>
                          <a:srgbClr val="AC1602"/>
                        </a:solidFill>
                        <a:latin typeface="Cambria Math" charset="0"/>
                      </a:rPr>
                      <m:t>𝑛</m:t>
                    </m:r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𝑡</m:t>
                    </m:r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ACB05F-A109-BF98-4184-10406B85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2348880"/>
                <a:ext cx="4320481" cy="436273"/>
              </a:xfrm>
              <a:prstGeom prst="rect">
                <a:avLst/>
              </a:prstGeom>
              <a:blipFill>
                <a:blip r:embed="rId4"/>
                <a:stretch>
                  <a:fillRect l="-1466"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8">
            <a:extLst>
              <a:ext uri="{FF2B5EF4-FFF2-40B4-BE49-F238E27FC236}">
                <a16:creationId xmlns:a16="http://schemas.microsoft.com/office/drawing/2014/main" id="{CECB398D-9EF2-B94A-7AE4-B9B9D4AF2593}"/>
              </a:ext>
            </a:extLst>
          </p:cNvPr>
          <p:cNvSpPr txBox="1"/>
          <p:nvPr/>
        </p:nvSpPr>
        <p:spPr>
          <a:xfrm>
            <a:off x="4688272" y="4324411"/>
            <a:ext cx="4125911" cy="36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[Abboud,B,Hermelin,Shabtay’19]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9DB30648-7AC8-9340-B24B-E1E3A60FBB28}"/>
              </a:ext>
            </a:extLst>
          </p:cNvPr>
          <p:cNvSpPr txBox="1"/>
          <p:nvPr/>
        </p:nvSpPr>
        <p:spPr>
          <a:xfrm>
            <a:off x="6272448" y="2394658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[Bellman’57]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/>
              <p:nvPr/>
            </p:nvSpPr>
            <p:spPr>
              <a:xfrm>
                <a:off x="617849" y="4265880"/>
                <a:ext cx="5034271" cy="44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not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LID4096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LID4096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  <m:r>
                          <a:rPr lang="LID4096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LID4096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LID4096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p>
                    <m:r>
                      <a:rPr lang="LID4096" sz="2000" i="1">
                        <a:solidFill>
                          <a:srgbClr val="AC160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⋅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LID4096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LID4096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0.999</m:t>
                        </m:r>
                      </m:sup>
                    </m:sSup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assuming</a:t>
                </a:r>
                <a:r>
                  <a:rPr lang="de-DE" sz="2000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SETH</a:t>
                </a:r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33">
                <a:extLst>
                  <a:ext uri="{FF2B5EF4-FFF2-40B4-BE49-F238E27FC236}">
                    <a16:creationId xmlns:a16="http://schemas.microsoft.com/office/drawing/2014/main" id="{267E7EB8-D84F-350B-EB4D-28C58F27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4265880"/>
                <a:ext cx="5034271" cy="446404"/>
              </a:xfrm>
              <a:prstGeom prst="rect">
                <a:avLst/>
              </a:prstGeom>
              <a:blipFill>
                <a:blip r:embed="rId5"/>
                <a:stretch>
                  <a:fillRect l="-1259" b="-222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3">
            <a:extLst>
              <a:ext uri="{FF2B5EF4-FFF2-40B4-BE49-F238E27FC236}">
                <a16:creationId xmlns:a16="http://schemas.microsoft.com/office/drawing/2014/main" id="{67B777CE-948E-D86A-F790-CED19EECFBD9}"/>
              </a:ext>
            </a:extLst>
          </p:cNvPr>
          <p:cNvSpPr txBox="1"/>
          <p:nvPr/>
        </p:nvSpPr>
        <p:spPr>
          <a:xfrm>
            <a:off x="618099" y="5422849"/>
            <a:ext cx="778015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Knapsack, Partition, scheduling, approximation, other parameters,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6E05A-AD56-AA9E-3621-00B27D31729B}"/>
              </a:ext>
            </a:extLst>
          </p:cNvPr>
          <p:cNvSpPr txBox="1"/>
          <p:nvPr/>
        </p:nvSpPr>
        <p:spPr>
          <a:xfrm>
            <a:off x="618100" y="5013176"/>
            <a:ext cx="7631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Further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D6163C02-1B09-E5F3-7E9B-4D5B3197E0FA}"/>
              </a:ext>
            </a:extLst>
          </p:cNvPr>
          <p:cNvSpPr txBox="1"/>
          <p:nvPr/>
        </p:nvSpPr>
        <p:spPr>
          <a:xfrm>
            <a:off x="107504" y="5949279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[B’17,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Abboud,B,Hermelin,Shabtay’19,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B,Nakos’20, B,Fischer,Hermelin,Shabtay,Wellnitz’20,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Abboud,B,Hermelin,Shabtay’20,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Axiotis,Backurs,B,Jin,Nakos,Tzamos,Wu’21,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B,Wellnitz’21,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B,Fischer,Nakos’21,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B,Nakos’21,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B,Fischer,Nakos’22,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B,Cassis’22,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B,Cassis’23, B’24]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84EDDFB9-008A-D052-B869-6B89C1EEDD16}"/>
                  </a:ext>
                </a:extLst>
              </p:cNvPr>
              <p:cNvSpPr txBox="1"/>
              <p:nvPr/>
            </p:nvSpPr>
            <p:spPr>
              <a:xfrm>
                <a:off x="6660232" y="1170571"/>
                <a:ext cx="2232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200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={2,5,6,11,15}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84EDDFB9-008A-D052-B869-6B89C1EED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170571"/>
                <a:ext cx="2232247" cy="400110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B9D06DD8-8F8F-0B4D-7D88-2579EC825350}"/>
                  </a:ext>
                </a:extLst>
              </p:cNvPr>
              <p:cNvSpPr txBox="1"/>
              <p:nvPr/>
            </p:nvSpPr>
            <p:spPr>
              <a:xfrm>
                <a:off x="6660232" y="764704"/>
                <a:ext cx="2232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de-DE" sz="200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sz="2000" b="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19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B9D06DD8-8F8F-0B4D-7D88-2579EC825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764704"/>
                <a:ext cx="223224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A8C45C7C-9454-6AFA-E324-DF954368977F}"/>
                  </a:ext>
                </a:extLst>
              </p:cNvPr>
              <p:cNvSpPr txBox="1"/>
              <p:nvPr/>
            </p:nvSpPr>
            <p:spPr>
              <a:xfrm>
                <a:off x="6660232" y="1602619"/>
                <a:ext cx="2232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𝑌</m:t>
                      </m:r>
                      <m:r>
                        <a:rPr lang="de-DE" sz="200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sz="2000" b="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{2,</m:t>
                      </m:r>
                      <m:r>
                        <a:rPr lang="de-DE" sz="2000" b="0" i="1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5,</m:t>
                      </m:r>
                      <m:r>
                        <a:rPr lang="de-DE" sz="2000" b="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6,11</m:t>
                      </m:r>
                      <m:r>
                        <a:rPr lang="de-DE" sz="2000" b="0" i="1" dirty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,15</m:t>
                      </m:r>
                      <m:r>
                        <a:rPr lang="de-DE" sz="2000" b="0" i="1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A8C45C7C-9454-6AFA-E324-DF9543689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02619"/>
                <a:ext cx="2232247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ADB62987-15A6-4249-150F-96D76372B197}"/>
                  </a:ext>
                </a:extLst>
              </p:cNvPr>
              <p:cNvSpPr txBox="1"/>
              <p:nvPr/>
            </p:nvSpPr>
            <p:spPr>
              <a:xfrm>
                <a:off x="617849" y="2824090"/>
                <a:ext cx="4320481" cy="44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solved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 dirty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 dirty="0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de-DE" sz="2000" i="1" dirty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i="1" dirty="0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rad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⋅</m:t>
                    </m:r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𝑡</m:t>
                    </m:r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ADB62987-15A6-4249-150F-96D76372B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2824090"/>
                <a:ext cx="4320481" cy="441659"/>
              </a:xfrm>
              <a:prstGeom prst="rect">
                <a:avLst/>
              </a:prstGeom>
              <a:blipFill>
                <a:blip r:embed="rId9"/>
                <a:stretch>
                  <a:fillRect l="-1466" b="-222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8">
            <a:extLst>
              <a:ext uri="{FF2B5EF4-FFF2-40B4-BE49-F238E27FC236}">
                <a16:creationId xmlns:a16="http://schemas.microsoft.com/office/drawing/2014/main" id="{F1B17BBE-8053-BBA1-16A6-41E4083112EE}"/>
              </a:ext>
            </a:extLst>
          </p:cNvPr>
          <p:cNvSpPr txBox="1"/>
          <p:nvPr/>
        </p:nvSpPr>
        <p:spPr>
          <a:xfrm>
            <a:off x="6278737" y="2877096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[Koiliaris,Xu’17]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id="{23FBE0B2-5353-87DD-D859-8B5F8BB1978C}"/>
                  </a:ext>
                </a:extLst>
              </p:cNvPr>
              <p:cNvSpPr txBox="1"/>
              <p:nvPr/>
            </p:nvSpPr>
            <p:spPr>
              <a:xfrm>
                <a:off x="617849" y="3304686"/>
                <a:ext cx="5322303" cy="44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solved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de-DE" sz="2000" b="1">
                        <a:solidFill>
                          <a:srgbClr val="AC160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𝑡</m:t>
                    </m:r>
                    <m:func>
                      <m:func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solidFill>
                                  <a:srgbClr val="AC1602"/>
                                </a:solidFill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de-DE" sz="2000" i="1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func>
                      <m:func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id="{23FBE0B2-5353-87DD-D859-8B5F8BB19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9" y="3304686"/>
                <a:ext cx="5322303" cy="441659"/>
              </a:xfrm>
              <a:prstGeom prst="rect">
                <a:avLst/>
              </a:prstGeom>
              <a:blipFill>
                <a:blip r:embed="rId10"/>
                <a:stretch>
                  <a:fillRect l="-1190" b="-1944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8">
            <a:extLst>
              <a:ext uri="{FF2B5EF4-FFF2-40B4-BE49-F238E27FC236}">
                <a16:creationId xmlns:a16="http://schemas.microsoft.com/office/drawing/2014/main" id="{94D8B905-974C-2B10-E4C7-543767198173}"/>
              </a:ext>
            </a:extLst>
          </p:cNvPr>
          <p:cNvSpPr txBox="1"/>
          <p:nvPr/>
        </p:nvSpPr>
        <p:spPr>
          <a:xfrm>
            <a:off x="6278737" y="3359534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625D5358-BA33-F414-278B-1551C8772B7B}"/>
                  </a:ext>
                </a:extLst>
              </p:cNvPr>
              <p:cNvSpPr txBox="1"/>
              <p:nvPr/>
            </p:nvSpPr>
            <p:spPr>
              <a:xfrm>
                <a:off x="611560" y="3785282"/>
                <a:ext cx="5322303" cy="44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solved</a:t>
                </a:r>
                <a:r>
                  <a:rPr lang="de-D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de-DE" sz="2000" b="1">
                        <a:solidFill>
                          <a:srgbClr val="AC160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𝑡</m:t>
                    </m:r>
                    <m:func>
                      <m:funcPr>
                        <m:ctrlP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de-DE" sz="2000" i="1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625D5358-BA33-F414-278B-1551C8772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85282"/>
                <a:ext cx="5322303" cy="441659"/>
              </a:xfrm>
              <a:prstGeom prst="rect">
                <a:avLst/>
              </a:prstGeom>
              <a:blipFill>
                <a:blip r:embed="rId11"/>
                <a:stretch>
                  <a:fillRect l="-1190" b="-228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8">
            <a:extLst>
              <a:ext uri="{FF2B5EF4-FFF2-40B4-BE49-F238E27FC236}">
                <a16:creationId xmlns:a16="http://schemas.microsoft.com/office/drawing/2014/main" id="{1C64E4A9-A82E-F68F-C2F6-E180EB9F433B}"/>
              </a:ext>
            </a:extLst>
          </p:cNvPr>
          <p:cNvSpPr txBox="1"/>
          <p:nvPr/>
        </p:nvSpPr>
        <p:spPr>
          <a:xfrm>
            <a:off x="6272448" y="3841972"/>
            <a:ext cx="254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[Jin,Wu’19]</a:t>
            </a: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37B55BF4-F78A-BD50-CCEF-8E31AA5342A3}"/>
              </a:ext>
            </a:extLst>
          </p:cNvPr>
          <p:cNvSpPr txBox="1"/>
          <p:nvPr/>
        </p:nvSpPr>
        <p:spPr>
          <a:xfrm>
            <a:off x="6876256" y="6100090"/>
            <a:ext cx="208823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ERC Starting Grant</a:t>
            </a:r>
          </a:p>
        </p:txBody>
      </p:sp>
    </p:spTree>
    <p:extLst>
      <p:ext uri="{BB962C8B-B14F-4D97-AF65-F5344CB8AC3E}">
        <p14:creationId xmlns:p14="http://schemas.microsoft.com/office/powerpoint/2010/main" val="26908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Near-Optimal Algorithms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0C54FE10-1218-D84F-90FC-F8AD235C8685}"/>
                  </a:ext>
                </a:extLst>
              </p:cNvPr>
              <p:cNvSpPr txBox="1"/>
              <p:nvPr/>
            </p:nvSpPr>
            <p:spPr>
              <a:xfrm>
                <a:off x="1259632" y="4896788"/>
                <a:ext cx="6696744" cy="50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rgbClr val="AC160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sz="2000" i="1" dirty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2000" i="1" dirty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 dirty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2000" i="1" dirty="0">
                                <a:solidFill>
                                  <a:srgbClr val="AC160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(near-)optimal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complexity*</a:t>
                </a:r>
              </a:p>
            </p:txBody>
          </p:sp>
        </mc:Choice>
        <mc:Fallback xmlns="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0C54FE10-1218-D84F-90FC-F8AD235C8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96788"/>
                <a:ext cx="6696744" cy="504177"/>
              </a:xfrm>
              <a:prstGeom prst="rect">
                <a:avLst/>
              </a:prstGeom>
              <a:blipFill>
                <a:blip r:embed="rId3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8">
            <a:extLst>
              <a:ext uri="{FF2B5EF4-FFF2-40B4-BE49-F238E27FC236}">
                <a16:creationId xmlns:a16="http://schemas.microsoft.com/office/drawing/2014/main" id="{A51283B3-6A70-0E42-88BE-C84252B627EE}"/>
              </a:ext>
            </a:extLst>
          </p:cNvPr>
          <p:cNvSpPr txBox="1"/>
          <p:nvPr/>
        </p:nvSpPr>
        <p:spPr>
          <a:xfrm>
            <a:off x="0" y="5501724"/>
            <a:ext cx="9144000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*in the worst case, up to lower order factors, 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conditional on a conjecture</a:t>
            </a:r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8F182CA5-9D1F-0D7C-E028-05F0E6555C7B}"/>
              </a:ext>
            </a:extLst>
          </p:cNvPr>
          <p:cNvSpPr/>
          <p:nvPr/>
        </p:nvSpPr>
        <p:spPr>
          <a:xfrm>
            <a:off x="-87355" y="1204522"/>
            <a:ext cx="9360950" cy="765175"/>
          </a:xfrm>
          <a:prstGeom prst="rect">
            <a:avLst/>
          </a:prstGeom>
          <a:solidFill>
            <a:srgbClr val="EAEFF3"/>
          </a:solidFill>
          <a:ln w="28575">
            <a:solidFill>
              <a:srgbClr val="1A63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C51AC7-2850-9D43-AAB7-4F605800E4DA}"/>
              </a:ext>
            </a:extLst>
          </p:cNvPr>
          <p:cNvGrpSpPr/>
          <p:nvPr/>
        </p:nvGrpSpPr>
        <p:grpSpPr>
          <a:xfrm>
            <a:off x="-71827" y="2592532"/>
            <a:ext cx="9324347" cy="1938992"/>
            <a:chOff x="-71827" y="929288"/>
            <a:chExt cx="9324347" cy="193899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25BA6E9-36F9-D54A-8339-80D9BE4941DD}"/>
                </a:ext>
              </a:extLst>
            </p:cNvPr>
            <p:cNvSpPr/>
            <p:nvPr/>
          </p:nvSpPr>
          <p:spPr>
            <a:xfrm>
              <a:off x="4531615" y="1373196"/>
              <a:ext cx="4720905" cy="1338823"/>
            </a:xfrm>
            <a:prstGeom prst="rect">
              <a:avLst/>
            </a:prstGeom>
            <a:solidFill>
              <a:srgbClr val="EBD6D2"/>
            </a:solidFill>
            <a:ln w="28575">
              <a:solidFill>
                <a:srgbClr val="AE272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9B697DB-F8D7-B146-A623-5A02DAC5ECCC}"/>
                </a:ext>
              </a:extLst>
            </p:cNvPr>
            <p:cNvSpPr/>
            <p:nvPr/>
          </p:nvSpPr>
          <p:spPr>
            <a:xfrm>
              <a:off x="-71827" y="1373196"/>
              <a:ext cx="4608332" cy="1338823"/>
            </a:xfrm>
            <a:prstGeom prst="rect">
              <a:avLst/>
            </a:prstGeom>
            <a:solidFill>
              <a:srgbClr val="E2F0E4"/>
            </a:solidFill>
            <a:ln w="28575">
              <a:solidFill>
                <a:srgbClr val="4192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8">
                  <a:extLst>
                    <a:ext uri="{FF2B5EF4-FFF2-40B4-BE49-F238E27FC236}">
                      <a16:creationId xmlns:a16="http://schemas.microsoft.com/office/drawing/2014/main" id="{C41AF1B9-99AC-4D43-AB27-4CAE126F9029}"/>
                    </a:ext>
                  </a:extLst>
                </p:cNvPr>
                <p:cNvSpPr txBox="1"/>
                <p:nvPr/>
              </p:nvSpPr>
              <p:spPr>
                <a:xfrm>
                  <a:off x="648073" y="1610865"/>
                  <a:ext cx="3528572" cy="858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30000"/>
                    </a:lnSpc>
                  </a:pP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Design </a:t>
                  </a:r>
                  <a:r>
                    <a:rPr lang="en-US" sz="2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efficient algorithm </a:t>
                  </a:r>
                </a:p>
                <a:p>
                  <a:pPr algn="r">
                    <a:lnSpc>
                      <a:spcPct val="130000"/>
                    </a:lnSpc>
                  </a:pP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running in time e.g. </a:t>
                  </a:r>
                  <a14:m>
                    <m:oMath xmlns:m="http://schemas.openxmlformats.org/officeDocument/2006/math">
                      <m:r>
                        <a:rPr lang="de-DE" sz="2000" b="0" i="1" dirty="0" smtClean="0">
                          <a:solidFill>
                            <a:srgbClr val="AC160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DE" sz="2000" b="0" i="1" dirty="0" smtClean="0">
                              <a:solidFill>
                                <a:srgbClr val="AC16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000" b="0" i="1" dirty="0" smtClean="0">
                                  <a:solidFill>
                                    <a:srgbClr val="AC16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dirty="0" smtClean="0">
                                  <a:solidFill>
                                    <a:srgbClr val="AC160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e-DE" sz="2000" b="0" i="1" dirty="0" smtClean="0">
                                  <a:solidFill>
                                    <a:srgbClr val="AC160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dirty="0">
                    <a:solidFill>
                      <a:srgbClr val="AC160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18">
                  <a:extLst>
                    <a:ext uri="{FF2B5EF4-FFF2-40B4-BE49-F238E27FC236}">
                      <a16:creationId xmlns:a16="http://schemas.microsoft.com/office/drawing/2014/main" id="{C41AF1B9-99AC-4D43-AB27-4CAE126F9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73" y="1610865"/>
                  <a:ext cx="3528572" cy="858120"/>
                </a:xfrm>
                <a:prstGeom prst="rect">
                  <a:avLst/>
                </a:prstGeom>
                <a:blipFill>
                  <a:blip r:embed="rId4"/>
                  <a:stretch>
                    <a:fillRect r="-3584" b="-1159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8">
                  <a:extLst>
                    <a:ext uri="{FF2B5EF4-FFF2-40B4-BE49-F238E27FC236}">
                      <a16:creationId xmlns:a16="http://schemas.microsoft.com/office/drawing/2014/main" id="{D46F199E-0181-DA46-B6D6-E503EBAD5CA7}"/>
                    </a:ext>
                  </a:extLst>
                </p:cNvPr>
                <p:cNvSpPr txBox="1"/>
                <p:nvPr/>
              </p:nvSpPr>
              <p:spPr>
                <a:xfrm>
                  <a:off x="4896545" y="1610865"/>
                  <a:ext cx="4248472" cy="858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Prove </a:t>
                  </a:r>
                  <a:r>
                    <a:rPr lang="en-US" sz="2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fine-grained lower bound </a:t>
                  </a: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ruling out time e.g.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rgbClr val="AC160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DE" sz="2000" b="0" i="1" smtClean="0">
                              <a:solidFill>
                                <a:srgbClr val="AC16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AC16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dirty="0" smtClean="0">
                                  <a:solidFill>
                                    <a:srgbClr val="AC160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rgbClr val="AC160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000" i="1">
                                  <a:solidFill>
                                    <a:srgbClr val="AC1602"/>
                                  </a:solidFill>
                                  <a:latin typeface="Cambria Math" panose="02040503050406030204" pitchFamily="18" charset="0"/>
                                </a:rPr>
                                <m:t>.99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8">
                  <a:extLst>
                    <a:ext uri="{FF2B5EF4-FFF2-40B4-BE49-F238E27FC236}">
                      <a16:creationId xmlns:a16="http://schemas.microsoft.com/office/drawing/2014/main" id="{D46F199E-0181-DA46-B6D6-E503EBAD5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545" y="1610865"/>
                  <a:ext cx="4248472" cy="858120"/>
                </a:xfrm>
                <a:prstGeom prst="rect">
                  <a:avLst/>
                </a:prstGeom>
                <a:blipFill>
                  <a:blip r:embed="rId5"/>
                  <a:stretch>
                    <a:fillRect l="-1493" r="-896" b="-1159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8">
                  <a:extLst>
                    <a:ext uri="{FF2B5EF4-FFF2-40B4-BE49-F238E27FC236}">
                      <a16:creationId xmlns:a16="http://schemas.microsoft.com/office/drawing/2014/main" id="{5EBCC33D-3A67-FD4C-8600-AA8993B7FEDA}"/>
                    </a:ext>
                  </a:extLst>
                </p:cNvPr>
                <p:cNvSpPr txBox="1"/>
                <p:nvPr/>
              </p:nvSpPr>
              <p:spPr>
                <a:xfrm>
                  <a:off x="2772309" y="929288"/>
                  <a:ext cx="3528572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8000" i="1" dirty="0">
                    <a:solidFill>
                      <a:srgbClr val="AC160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18">
                  <a:extLst>
                    <a:ext uri="{FF2B5EF4-FFF2-40B4-BE49-F238E27FC236}">
                      <a16:creationId xmlns:a16="http://schemas.microsoft.com/office/drawing/2014/main" id="{5EBCC33D-3A67-FD4C-8600-AA8993B7F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309" y="929288"/>
                  <a:ext cx="3528572" cy="19389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Gerade Verbindung 2">
              <a:extLst>
                <a:ext uri="{FF2B5EF4-FFF2-40B4-BE49-F238E27FC236}">
                  <a16:creationId xmlns:a16="http://schemas.microsoft.com/office/drawing/2014/main" id="{0293AF96-5AC7-A246-9205-3BCCD310EDF1}"/>
                </a:ext>
              </a:extLst>
            </p:cNvPr>
            <p:cNvCxnSpPr/>
            <p:nvPr/>
          </p:nvCxnSpPr>
          <p:spPr>
            <a:xfrm>
              <a:off x="4531615" y="1373196"/>
              <a:ext cx="0" cy="1338823"/>
            </a:xfrm>
            <a:prstGeom prst="line">
              <a:avLst/>
            </a:prstGeom>
            <a:ln w="2857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32">
            <a:extLst>
              <a:ext uri="{FF2B5EF4-FFF2-40B4-BE49-F238E27FC236}">
                <a16:creationId xmlns:a16="http://schemas.microsoft.com/office/drawing/2014/main" id="{879F2C27-4049-972F-2DDD-F9D39C4EA986}"/>
              </a:ext>
            </a:extLst>
          </p:cNvPr>
          <p:cNvSpPr txBox="1"/>
          <p:nvPr/>
        </p:nvSpPr>
        <p:spPr>
          <a:xfrm>
            <a:off x="395536" y="2377671"/>
            <a:ext cx="378110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dirty="0">
                <a:solidFill>
                  <a:srgbClr val="008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17DD6FCD-D137-6209-AEB1-2CDC0A73F0AD}"/>
              </a:ext>
            </a:extLst>
          </p:cNvPr>
          <p:cNvSpPr txBox="1"/>
          <p:nvPr/>
        </p:nvSpPr>
        <p:spPr>
          <a:xfrm>
            <a:off x="4896545" y="2377670"/>
            <a:ext cx="385191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AC16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9E4E82DB-21E6-083C-C822-406554027CC7}"/>
              </a:ext>
            </a:extLst>
          </p:cNvPr>
          <p:cNvSpPr txBox="1"/>
          <p:nvPr/>
        </p:nvSpPr>
        <p:spPr>
          <a:xfrm>
            <a:off x="3546141" y="2373766"/>
            <a:ext cx="198090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23A7D2C-7281-A003-B6A1-5471ACA52A7C}"/>
              </a:ext>
            </a:extLst>
          </p:cNvPr>
          <p:cNvSpPr txBox="1"/>
          <p:nvPr/>
        </p:nvSpPr>
        <p:spPr>
          <a:xfrm>
            <a:off x="206052" y="1352965"/>
            <a:ext cx="865112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Vision: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near-optimal algorithms for fundamental computational problems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7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Algorithms &amp; Complexity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tps://upload.wikimedia.org/wikipedia/commons/thumb/0/02/Vraagteken.svg/1000px-Vraagteken.svg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32">
            <a:off x="931151" y="1246539"/>
            <a:ext cx="344935" cy="5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24">
            <a:extLst>
              <a:ext uri="{FF2B5EF4-FFF2-40B4-BE49-F238E27FC236}">
                <a16:creationId xmlns:a16="http://schemas.microsoft.com/office/drawing/2014/main" id="{940202E8-E3CC-F94C-9520-BE59DA0B3F70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16" name="Rechteck 25">
              <a:extLst>
                <a:ext uri="{FF2B5EF4-FFF2-40B4-BE49-F238E27FC236}">
                  <a16:creationId xmlns:a16="http://schemas.microsoft.com/office/drawing/2014/main" id="{4B4560BB-E82E-F542-9579-B7896E33218F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6">
              <a:extLst>
                <a:ext uri="{FF2B5EF4-FFF2-40B4-BE49-F238E27FC236}">
                  <a16:creationId xmlns:a16="http://schemas.microsoft.com/office/drawing/2014/main" id="{E5E0772E-B3A5-F548-BEA2-550E2002D444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F6A72EC-AF3A-3D4C-AD7C-F79E8C521628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19" name="Grafik 35">
              <a:extLst>
                <a:ext uri="{FF2B5EF4-FFF2-40B4-BE49-F238E27FC236}">
                  <a16:creationId xmlns:a16="http://schemas.microsoft.com/office/drawing/2014/main" id="{15BC16AA-8ACE-5E44-9B5B-EF8ADEF0B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0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Algorithms &amp; Complexity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appy, stickman, stick figure, matchstick man, da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2" y="1623068"/>
            <a:ext cx="1118990" cy="22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tps://upload.wikimedia.org/wikipedia/commons/thumb/0/02/Vraagteken.svg/1000px-Vraagteken.svg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32">
            <a:off x="931151" y="1246539"/>
            <a:ext cx="344935" cy="5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EACBD0B-372F-1A48-B8B3-B9D97945CB7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D511A4-7001-4448-ADDC-7869A59EAB8A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AD4BF42-D870-4643-96C7-D66E721B8F80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36CD573E-4C4B-1E46-9EDA-EBB1ED19E8B9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3363AC3-799B-1940-B92D-A023EFE1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37" name="Ovale Legende 36">
            <a:extLst>
              <a:ext uri="{FF2B5EF4-FFF2-40B4-BE49-F238E27FC236}">
                <a16:creationId xmlns:a16="http://schemas.microsoft.com/office/drawing/2014/main" id="{918C485F-F314-7049-9D23-31DA6D763B5C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/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here is an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Legende 1">
            <a:extLst>
              <a:ext uri="{FF2B5EF4-FFF2-40B4-BE49-F238E27FC236}">
                <a16:creationId xmlns:a16="http://schemas.microsoft.com/office/drawing/2014/main" id="{EE1CE061-3D63-BB43-B19C-98C216FE817B}"/>
              </a:ext>
            </a:extLst>
          </p:cNvPr>
          <p:cNvSpPr/>
          <p:nvPr/>
        </p:nvSpPr>
        <p:spPr>
          <a:xfrm>
            <a:off x="1691679" y="998287"/>
            <a:ext cx="3046445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BFFFEADD-3303-5F49-8C89-1DF01797FDD1}"/>
                  </a:ext>
                </a:extLst>
              </p:cNvPr>
              <p:cNvSpPr txBox="1"/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my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improved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BFFFEADD-3303-5F49-8C89-1DF01797F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blipFill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5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Algorithms &amp; Complexity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EACBD0B-372F-1A48-B8B3-B9D97945CB7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D511A4-7001-4448-ADDC-7869A59EAB8A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AD4BF42-D870-4643-96C7-D66E721B8F80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36CD573E-4C4B-1E46-9EDA-EBB1ED19E8B9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3363AC3-799B-1940-B92D-A023EFE1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37" name="Ovale Legende 36">
            <a:extLst>
              <a:ext uri="{FF2B5EF4-FFF2-40B4-BE49-F238E27FC236}">
                <a16:creationId xmlns:a16="http://schemas.microsoft.com/office/drawing/2014/main" id="{918C485F-F314-7049-9D23-31DA6D763B5C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/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here is an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Legende 14">
            <a:extLst>
              <a:ext uri="{FF2B5EF4-FFF2-40B4-BE49-F238E27FC236}">
                <a16:creationId xmlns:a16="http://schemas.microsoft.com/office/drawing/2014/main" id="{1EA69389-C01E-BB4D-AB37-C4E0CB2F8015}"/>
              </a:ext>
            </a:extLst>
          </p:cNvPr>
          <p:cNvSpPr/>
          <p:nvPr/>
        </p:nvSpPr>
        <p:spPr>
          <a:xfrm>
            <a:off x="6300192" y="2420887"/>
            <a:ext cx="1944216" cy="864097"/>
          </a:xfrm>
          <a:prstGeom prst="wedgeEllipseCallout">
            <a:avLst>
              <a:gd name="adj1" fmla="val -69147"/>
              <a:gd name="adj2" fmla="val -45324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82E4DF1A-E61A-F242-85AF-545087022AB0}"/>
              </a:ext>
            </a:extLst>
          </p:cNvPr>
          <p:cNvSpPr txBox="1"/>
          <p:nvPr/>
        </p:nvSpPr>
        <p:spPr>
          <a:xfrm>
            <a:off x="6283707" y="2447127"/>
            <a:ext cx="194421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No, this is unlikely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bgerundetes Rechteck 21">
            <a:extLst>
              <a:ext uri="{FF2B5EF4-FFF2-40B4-BE49-F238E27FC236}">
                <a16:creationId xmlns:a16="http://schemas.microsoft.com/office/drawing/2014/main" id="{ECC569E7-BB68-E746-BCEF-DE2CAEDA5B3F}"/>
              </a:ext>
            </a:extLst>
          </p:cNvPr>
          <p:cNvSpPr/>
          <p:nvPr/>
        </p:nvSpPr>
        <p:spPr>
          <a:xfrm>
            <a:off x="1832811" y="4031416"/>
            <a:ext cx="6768752" cy="2280926"/>
          </a:xfrm>
          <a:prstGeom prst="roundRect">
            <a:avLst/>
          </a:prstGeom>
          <a:solidFill>
            <a:srgbClr val="DBE5F2"/>
          </a:solidFill>
          <a:ln w="28575">
            <a:solidFill>
              <a:srgbClr val="0063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E915834E-A81E-6E4B-BAA4-98DAC247A5AA}"/>
              </a:ext>
            </a:extLst>
          </p:cNvPr>
          <p:cNvSpPr txBox="1"/>
          <p:nvPr/>
        </p:nvSpPr>
        <p:spPr>
          <a:xfrm>
            <a:off x="2195736" y="4665590"/>
            <a:ext cx="604867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Relax goal (e.g. approximation algorithms)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Gerade Verbindung mit Pfeil 5">
            <a:extLst>
              <a:ext uri="{FF2B5EF4-FFF2-40B4-BE49-F238E27FC236}">
                <a16:creationId xmlns:a16="http://schemas.microsoft.com/office/drawing/2014/main" id="{E62EA169-20A8-5A43-BD6B-728BAC60687C}"/>
              </a:ext>
            </a:extLst>
          </p:cNvPr>
          <p:cNvCxnSpPr/>
          <p:nvPr/>
        </p:nvCxnSpPr>
        <p:spPr>
          <a:xfrm>
            <a:off x="7308304" y="342900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18">
            <a:extLst>
              <a:ext uri="{FF2B5EF4-FFF2-40B4-BE49-F238E27FC236}">
                <a16:creationId xmlns:a16="http://schemas.microsoft.com/office/drawing/2014/main" id="{BFD3711F-290E-3047-A7E0-214C14F55033}"/>
              </a:ext>
            </a:extLst>
          </p:cNvPr>
          <p:cNvSpPr txBox="1"/>
          <p:nvPr/>
        </p:nvSpPr>
        <p:spPr>
          <a:xfrm>
            <a:off x="2195736" y="4189823"/>
            <a:ext cx="63367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Exploit input structure (e.g. parameterized algorithms)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027CE6-01FC-1F41-9F3C-28DBEE60F47F}"/>
              </a:ext>
            </a:extLst>
          </p:cNvPr>
          <p:cNvSpPr txBox="1"/>
          <p:nvPr/>
        </p:nvSpPr>
        <p:spPr>
          <a:xfrm>
            <a:off x="2195736" y="5171879"/>
            <a:ext cx="604867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Resort to heuristics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F57ED75-E9F3-EB4C-A43C-DDE4F52286C6}"/>
              </a:ext>
            </a:extLst>
          </p:cNvPr>
          <p:cNvSpPr txBox="1"/>
          <p:nvPr/>
        </p:nvSpPr>
        <p:spPr>
          <a:xfrm>
            <a:off x="2195736" y="5678168"/>
            <a:ext cx="604867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Adapt the model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e Legende 1">
            <a:extLst>
              <a:ext uri="{FF2B5EF4-FFF2-40B4-BE49-F238E27FC236}">
                <a16:creationId xmlns:a16="http://schemas.microsoft.com/office/drawing/2014/main" id="{D6434EC8-3087-694E-B93B-EE0E8C394703}"/>
              </a:ext>
            </a:extLst>
          </p:cNvPr>
          <p:cNvSpPr/>
          <p:nvPr/>
        </p:nvSpPr>
        <p:spPr>
          <a:xfrm>
            <a:off x="1691679" y="998287"/>
            <a:ext cx="3046445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B209F46C-98D9-F346-A693-EA1FCE0995E4}"/>
                  </a:ext>
                </a:extLst>
              </p:cNvPr>
              <p:cNvSpPr txBox="1"/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my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improved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B209F46C-98D9-F346-A693-EA1FCE099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0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Algorithms &amp; Complexity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EACBD0B-372F-1A48-B8B3-B9D97945CB7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D511A4-7001-4448-ADDC-7869A59EAB8A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AD4BF42-D870-4643-96C7-D66E721B8F80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36CD573E-4C4B-1E46-9EDA-EBB1ED19E8B9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3363AC3-799B-1940-B92D-A023EFE1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37" name="Ovale Legende 36">
            <a:extLst>
              <a:ext uri="{FF2B5EF4-FFF2-40B4-BE49-F238E27FC236}">
                <a16:creationId xmlns:a16="http://schemas.microsoft.com/office/drawing/2014/main" id="{918C485F-F314-7049-9D23-31DA6D763B5C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/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here is an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Legende 14">
            <a:extLst>
              <a:ext uri="{FF2B5EF4-FFF2-40B4-BE49-F238E27FC236}">
                <a16:creationId xmlns:a16="http://schemas.microsoft.com/office/drawing/2014/main" id="{1EA69389-C01E-BB4D-AB37-C4E0CB2F8015}"/>
              </a:ext>
            </a:extLst>
          </p:cNvPr>
          <p:cNvSpPr/>
          <p:nvPr/>
        </p:nvSpPr>
        <p:spPr>
          <a:xfrm>
            <a:off x="6300192" y="2420887"/>
            <a:ext cx="1944216" cy="864097"/>
          </a:xfrm>
          <a:prstGeom prst="wedgeEllipseCallout">
            <a:avLst>
              <a:gd name="adj1" fmla="val -69147"/>
              <a:gd name="adj2" fmla="val -45324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82E4DF1A-E61A-F242-85AF-545087022AB0}"/>
              </a:ext>
            </a:extLst>
          </p:cNvPr>
          <p:cNvSpPr txBox="1"/>
          <p:nvPr/>
        </p:nvSpPr>
        <p:spPr>
          <a:xfrm>
            <a:off x="6283707" y="2447127"/>
            <a:ext cx="194421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No, this is unlikely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Multiplizieren 2">
            <a:extLst>
              <a:ext uri="{FF2B5EF4-FFF2-40B4-BE49-F238E27FC236}">
                <a16:creationId xmlns:a16="http://schemas.microsoft.com/office/drawing/2014/main" id="{2DC01E51-70E8-4049-9E59-FA0C22089694}"/>
              </a:ext>
            </a:extLst>
          </p:cNvPr>
          <p:cNvSpPr/>
          <p:nvPr/>
        </p:nvSpPr>
        <p:spPr>
          <a:xfrm>
            <a:off x="6250293" y="1969767"/>
            <a:ext cx="1944216" cy="1746913"/>
          </a:xfrm>
          <a:prstGeom prst="mathMultiply">
            <a:avLst/>
          </a:prstGeom>
          <a:solidFill>
            <a:srgbClr val="C00000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e Legende 24">
            <a:extLst>
              <a:ext uri="{FF2B5EF4-FFF2-40B4-BE49-F238E27FC236}">
                <a16:creationId xmlns:a16="http://schemas.microsoft.com/office/drawing/2014/main" id="{7E8C3E7E-5203-8742-8E5F-F3C44A915C4C}"/>
              </a:ext>
            </a:extLst>
          </p:cNvPr>
          <p:cNvSpPr/>
          <p:nvPr/>
        </p:nvSpPr>
        <p:spPr>
          <a:xfrm>
            <a:off x="6300192" y="1228274"/>
            <a:ext cx="1944216" cy="562639"/>
          </a:xfrm>
          <a:prstGeom prst="wedgeEllipseCallout">
            <a:avLst>
              <a:gd name="adj1" fmla="val -76986"/>
              <a:gd name="adj2" fmla="val 105587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739D0A83-EDBD-0342-8BFC-DB6F6B00A482}"/>
              </a:ext>
            </a:extLst>
          </p:cNvPr>
          <p:cNvSpPr txBox="1"/>
          <p:nvPr/>
        </p:nvSpPr>
        <p:spPr>
          <a:xfrm>
            <a:off x="6300192" y="1253323"/>
            <a:ext cx="19442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don’t know.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473D2B8F-D045-CB42-A613-E873BC9D092D}"/>
              </a:ext>
            </a:extLst>
          </p:cNvPr>
          <p:cNvSpPr txBox="1"/>
          <p:nvPr/>
        </p:nvSpPr>
        <p:spPr>
          <a:xfrm>
            <a:off x="813386" y="4437112"/>
            <a:ext cx="620688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Standard tools for lower bounds are not applicable!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277E6905-A46B-0E49-BF05-8D86E003E656}"/>
                  </a:ext>
                </a:extLst>
              </p:cNvPr>
              <p:cNvSpPr txBox="1"/>
              <p:nvPr/>
            </p:nvSpPr>
            <p:spPr>
              <a:xfrm>
                <a:off x="1190227" y="5021664"/>
                <a:ext cx="7507686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NP-hardness:  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too coarse, cannot distinguish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277E6905-A46B-0E49-BF05-8D86E003E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27" y="5021664"/>
                <a:ext cx="7507686" cy="434927"/>
              </a:xfrm>
              <a:prstGeom prst="rect">
                <a:avLst/>
              </a:prstGeom>
              <a:blipFill>
                <a:blip r:embed="rId6"/>
                <a:stretch>
                  <a:fillRect l="-845" b="-25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4F2F9D4D-8F4F-0D4A-AF9B-A3C26FCCD734}"/>
                  </a:ext>
                </a:extLst>
              </p:cNvPr>
              <p:cNvSpPr txBox="1"/>
              <p:nvPr/>
            </p:nvSpPr>
            <p:spPr>
              <a:xfrm>
                <a:off x="1190226" y="5590599"/>
                <a:ext cx="7558237" cy="436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Unconditional lower bounds:  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stuck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4F2F9D4D-8F4F-0D4A-AF9B-A3C26FCCD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26" y="5590599"/>
                <a:ext cx="7558237" cy="436273"/>
              </a:xfrm>
              <a:prstGeom prst="rect">
                <a:avLst/>
              </a:prstGeom>
              <a:blipFill>
                <a:blip r:embed="rId7"/>
                <a:stretch>
                  <a:fillRect l="-839" b="-228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e Legende 1">
            <a:extLst>
              <a:ext uri="{FF2B5EF4-FFF2-40B4-BE49-F238E27FC236}">
                <a16:creationId xmlns:a16="http://schemas.microsoft.com/office/drawing/2014/main" id="{846C4041-D7B4-AC47-AB22-DB0C0FD1EF9B}"/>
              </a:ext>
            </a:extLst>
          </p:cNvPr>
          <p:cNvSpPr/>
          <p:nvPr/>
        </p:nvSpPr>
        <p:spPr>
          <a:xfrm>
            <a:off x="1691679" y="998287"/>
            <a:ext cx="3046445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8">
                <a:extLst>
                  <a:ext uri="{FF2B5EF4-FFF2-40B4-BE49-F238E27FC236}">
                    <a16:creationId xmlns:a16="http://schemas.microsoft.com/office/drawing/2014/main" id="{23E47194-ED1E-094F-A9E4-58C6477BB89F}"/>
                  </a:ext>
                </a:extLst>
              </p:cNvPr>
              <p:cNvSpPr txBox="1"/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my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improved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18">
                <a:extLst>
                  <a:ext uri="{FF2B5EF4-FFF2-40B4-BE49-F238E27FC236}">
                    <a16:creationId xmlns:a16="http://schemas.microsoft.com/office/drawing/2014/main" id="{23E47194-ED1E-094F-A9E4-58C6477BB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blipFill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0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Legende 1"/>
          <p:cNvSpPr/>
          <p:nvPr/>
        </p:nvSpPr>
        <p:spPr>
          <a:xfrm>
            <a:off x="1691679" y="998287"/>
            <a:ext cx="3046445" cy="936105"/>
          </a:xfrm>
          <a:prstGeom prst="wedgeEllipseCallout">
            <a:avLst>
              <a:gd name="adj1" fmla="val -55492"/>
              <a:gd name="adj2" fmla="val 46220"/>
            </a:avLst>
          </a:prstGeom>
          <a:solidFill>
            <a:schemeClr val="accent3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Algorithms &amp;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8"/>
              <p:cNvSpPr txBox="1"/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my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improved</a:t>
                </a:r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1082419"/>
                <a:ext cx="2952328" cy="806375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an, military, salute, stickman, stick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529"/>
            <a:ext cx="984116" cy="1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EACBD0B-372F-1A48-B8B3-B9D97945CB75}"/>
              </a:ext>
            </a:extLst>
          </p:cNvPr>
          <p:cNvGrpSpPr/>
          <p:nvPr/>
        </p:nvGrpSpPr>
        <p:grpSpPr>
          <a:xfrm>
            <a:off x="4648946" y="2087624"/>
            <a:ext cx="1136483" cy="1534541"/>
            <a:chOff x="4648946" y="2087624"/>
            <a:chExt cx="1136483" cy="153454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D511A4-7001-4448-ADDC-7869A59EAB8A}"/>
                </a:ext>
              </a:extLst>
            </p:cNvPr>
            <p:cNvSpPr/>
            <p:nvPr/>
          </p:nvSpPr>
          <p:spPr>
            <a:xfrm>
              <a:off x="4738125" y="3096441"/>
              <a:ext cx="896956" cy="5257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AD4BF42-D870-4643-96C7-D66E721B8F80}"/>
                </a:ext>
              </a:extLst>
            </p:cNvPr>
            <p:cNvSpPr/>
            <p:nvPr/>
          </p:nvSpPr>
          <p:spPr>
            <a:xfrm>
              <a:off x="4721087" y="3046101"/>
              <a:ext cx="93103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36CD573E-4C4B-1E46-9EDA-EBB1ED19E8B9}"/>
                </a:ext>
              </a:extLst>
            </p:cNvPr>
            <p:cNvSpPr txBox="1"/>
            <p:nvPr/>
          </p:nvSpPr>
          <p:spPr>
            <a:xfrm>
              <a:off x="4738125" y="3068960"/>
              <a:ext cx="893373" cy="5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helpdesk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3363AC3-799B-1940-B92D-A023EFE1D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000"/>
            <a:stretch/>
          </p:blipFill>
          <p:spPr>
            <a:xfrm rot="21278570" flipH="1">
              <a:off x="4648946" y="2087624"/>
              <a:ext cx="1136483" cy="995006"/>
            </a:xfrm>
            <a:prstGeom prst="rect">
              <a:avLst/>
            </a:prstGeom>
          </p:spPr>
        </p:pic>
      </p:grpSp>
      <p:sp>
        <p:nvSpPr>
          <p:cNvPr id="37" name="Ovale Legende 36">
            <a:extLst>
              <a:ext uri="{FF2B5EF4-FFF2-40B4-BE49-F238E27FC236}">
                <a16:creationId xmlns:a16="http://schemas.microsoft.com/office/drawing/2014/main" id="{918C485F-F314-7049-9D23-31DA6D763B5C}"/>
              </a:ext>
            </a:extLst>
          </p:cNvPr>
          <p:cNvSpPr/>
          <p:nvPr/>
        </p:nvSpPr>
        <p:spPr>
          <a:xfrm>
            <a:off x="1752818" y="2420887"/>
            <a:ext cx="2459141" cy="897530"/>
          </a:xfrm>
          <a:prstGeom prst="wedgeEllipseCallout">
            <a:avLst>
              <a:gd name="adj1" fmla="val 64146"/>
              <a:gd name="adj2" fmla="val -44484"/>
            </a:avLst>
          </a:prstGeom>
          <a:solidFill>
            <a:srgbClr val="E2EFE4"/>
          </a:solidFill>
          <a:ln w="28575">
            <a:solidFill>
              <a:srgbClr val="008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/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here is an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18">
                <a:extLst>
                  <a:ext uri="{FF2B5EF4-FFF2-40B4-BE49-F238E27FC236}">
                    <a16:creationId xmlns:a16="http://schemas.microsoft.com/office/drawing/2014/main" id="{63DFE556-9E7E-CF43-9028-83514463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36" y="2464659"/>
                <a:ext cx="2459140" cy="805605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e Legende 14">
            <a:extLst>
              <a:ext uri="{FF2B5EF4-FFF2-40B4-BE49-F238E27FC236}">
                <a16:creationId xmlns:a16="http://schemas.microsoft.com/office/drawing/2014/main" id="{1EA69389-C01E-BB4D-AB37-C4E0CB2F8015}"/>
              </a:ext>
            </a:extLst>
          </p:cNvPr>
          <p:cNvSpPr/>
          <p:nvPr/>
        </p:nvSpPr>
        <p:spPr>
          <a:xfrm>
            <a:off x="6300192" y="2420887"/>
            <a:ext cx="1944216" cy="864097"/>
          </a:xfrm>
          <a:prstGeom prst="wedgeEllipseCallout">
            <a:avLst>
              <a:gd name="adj1" fmla="val -69147"/>
              <a:gd name="adj2" fmla="val -45324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82E4DF1A-E61A-F242-85AF-545087022AB0}"/>
              </a:ext>
            </a:extLst>
          </p:cNvPr>
          <p:cNvSpPr txBox="1"/>
          <p:nvPr/>
        </p:nvSpPr>
        <p:spPr>
          <a:xfrm>
            <a:off x="6283707" y="2447127"/>
            <a:ext cx="194421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No, this is unlikely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Multiplizieren 2">
            <a:extLst>
              <a:ext uri="{FF2B5EF4-FFF2-40B4-BE49-F238E27FC236}">
                <a16:creationId xmlns:a16="http://schemas.microsoft.com/office/drawing/2014/main" id="{2DC01E51-70E8-4049-9E59-FA0C22089694}"/>
              </a:ext>
            </a:extLst>
          </p:cNvPr>
          <p:cNvSpPr/>
          <p:nvPr/>
        </p:nvSpPr>
        <p:spPr>
          <a:xfrm>
            <a:off x="6250293" y="1969767"/>
            <a:ext cx="1944216" cy="1746913"/>
          </a:xfrm>
          <a:prstGeom prst="mathMultiply">
            <a:avLst/>
          </a:prstGeom>
          <a:solidFill>
            <a:srgbClr val="C00000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e Legende 24">
            <a:extLst>
              <a:ext uri="{FF2B5EF4-FFF2-40B4-BE49-F238E27FC236}">
                <a16:creationId xmlns:a16="http://schemas.microsoft.com/office/drawing/2014/main" id="{7E8C3E7E-5203-8742-8E5F-F3C44A915C4C}"/>
              </a:ext>
            </a:extLst>
          </p:cNvPr>
          <p:cNvSpPr/>
          <p:nvPr/>
        </p:nvSpPr>
        <p:spPr>
          <a:xfrm>
            <a:off x="6300192" y="1228274"/>
            <a:ext cx="1944216" cy="562639"/>
          </a:xfrm>
          <a:prstGeom prst="wedgeEllipseCallout">
            <a:avLst>
              <a:gd name="adj1" fmla="val -76986"/>
              <a:gd name="adj2" fmla="val 105587"/>
            </a:avLst>
          </a:prstGeom>
          <a:solidFill>
            <a:srgbClr val="EBD5D2"/>
          </a:solidFill>
          <a:ln w="28575">
            <a:solidFill>
              <a:srgbClr val="AC16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739D0A83-EDBD-0342-8BFC-DB6F6B00A482}"/>
              </a:ext>
            </a:extLst>
          </p:cNvPr>
          <p:cNvSpPr txBox="1"/>
          <p:nvPr/>
        </p:nvSpPr>
        <p:spPr>
          <a:xfrm>
            <a:off x="6300192" y="1253323"/>
            <a:ext cx="19442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don’t know.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473D2B8F-D045-CB42-A613-E873BC9D092D}"/>
              </a:ext>
            </a:extLst>
          </p:cNvPr>
          <p:cNvSpPr txBox="1"/>
          <p:nvPr/>
        </p:nvSpPr>
        <p:spPr>
          <a:xfrm>
            <a:off x="813386" y="4437112"/>
            <a:ext cx="620688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Standard tools for lower bounds are not applicable!</a:t>
            </a:r>
            <a:endParaRPr 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545426EF-DACE-4D4E-AFC7-4221B0594868}"/>
              </a:ext>
            </a:extLst>
          </p:cNvPr>
          <p:cNvSpPr/>
          <p:nvPr/>
        </p:nvSpPr>
        <p:spPr>
          <a:xfrm>
            <a:off x="755576" y="5229200"/>
            <a:ext cx="7632848" cy="892213"/>
          </a:xfrm>
          <a:prstGeom prst="roundRect">
            <a:avLst/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1FA1AE20-0A66-7F4F-B717-9B68E55BFAB2}"/>
              </a:ext>
            </a:extLst>
          </p:cNvPr>
          <p:cNvSpPr txBox="1"/>
          <p:nvPr/>
        </p:nvSpPr>
        <p:spPr>
          <a:xfrm>
            <a:off x="766689" y="53971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Can we find an analogue of NP-hardness within P?</a:t>
            </a:r>
            <a:endParaRPr lang="en-US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9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4"/>
          <p:cNvSpPr/>
          <p:nvPr/>
        </p:nvSpPr>
        <p:spPr>
          <a:xfrm>
            <a:off x="971600" y="1916832"/>
            <a:ext cx="7200800" cy="1828563"/>
          </a:xfrm>
          <a:prstGeom prst="roundRect">
            <a:avLst>
              <a:gd name="adj" fmla="val 8450"/>
            </a:avLst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Fine-Grained Complexity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1600" y="108467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prevent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subquadratic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algorithms?</a:t>
            </a:r>
            <a:endParaRPr lang="en-US" sz="2000" b="1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87624" y="2041175"/>
                <a:ext cx="7992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 well-studied problem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41175"/>
                <a:ext cx="7992888" cy="400110"/>
              </a:xfrm>
              <a:prstGeom prst="rect">
                <a:avLst/>
              </a:prstGeom>
              <a:blipFill>
                <a:blip r:embed="rId3"/>
                <a:stretch>
                  <a:fillRect l="-794" t="-9375" b="-28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75656" y="3161365"/>
                <a:ext cx="741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Conjecture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it has no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200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.999</m:t>
                        </m:r>
                      </m:sup>
                    </m:sSup>
                    <m:r>
                      <a:rPr lang="en-US" sz="2000" i="1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AC160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61365"/>
                <a:ext cx="7416824" cy="400110"/>
              </a:xfrm>
              <a:prstGeom prst="rect">
                <a:avLst/>
              </a:prstGeom>
              <a:blipFill>
                <a:blip r:embed="rId4"/>
                <a:stretch>
                  <a:fillRect l="-855" t="-9375"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1"/>
              <p:cNvSpPr txBox="1"/>
              <p:nvPr/>
            </p:nvSpPr>
            <p:spPr>
              <a:xfrm>
                <a:off x="1475656" y="2601270"/>
                <a:ext cx="6480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 known running time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AC1602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AC1602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de-DE" sz="2000" b="0" i="1" smtClean="0">
                            <a:solidFill>
                              <a:srgbClr val="AC16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AC160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AC160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601270"/>
                <a:ext cx="6480720" cy="400110"/>
              </a:xfrm>
              <a:prstGeom prst="rect">
                <a:avLst/>
              </a:prstGeom>
              <a:blipFill>
                <a:blip r:embed="rId5"/>
                <a:stretch>
                  <a:fillRect l="-978"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0"/>
              <p:cNvSpPr txBox="1"/>
              <p:nvPr/>
            </p:nvSpPr>
            <p:spPr>
              <a:xfrm>
                <a:off x="4009709" y="3909718"/>
                <a:ext cx="1071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09" y="3909718"/>
                <a:ext cx="107173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4"/>
          <p:cNvSpPr/>
          <p:nvPr/>
        </p:nvSpPr>
        <p:spPr>
          <a:xfrm>
            <a:off x="971600" y="4509121"/>
            <a:ext cx="7200800" cy="720079"/>
          </a:xfrm>
          <a:prstGeom prst="roundRect">
            <a:avLst>
              <a:gd name="adj" fmla="val 20944"/>
            </a:avLst>
          </a:prstGeom>
          <a:solidFill>
            <a:srgbClr val="DBE5F2"/>
          </a:solidFill>
          <a:ln w="28575">
            <a:solidFill>
              <a:srgbClr val="0063AC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1"/>
              <p:cNvSpPr txBox="1"/>
              <p:nvPr/>
            </p:nvSpPr>
            <p:spPr>
              <a:xfrm>
                <a:off x="971600" y="4694983"/>
                <a:ext cx="720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Relate another problem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via a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reduction</a:t>
                </a:r>
              </a:p>
            </p:txBody>
          </p:sp>
        </mc:Choice>
        <mc:Fallback xmlns="">
          <p:sp>
            <p:nvSpPr>
              <p:cNvPr id="24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94983"/>
                <a:ext cx="7200800" cy="400110"/>
              </a:xfrm>
              <a:prstGeom prst="rect">
                <a:avLst/>
              </a:prstGeom>
              <a:blipFill>
                <a:blip r:embed="rId7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1"/>
              <p:cNvSpPr txBox="1"/>
              <p:nvPr/>
            </p:nvSpPr>
            <p:spPr>
              <a:xfrm>
                <a:off x="1619672" y="5909210"/>
                <a:ext cx="590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Conditional lower bound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𝑄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909210"/>
                <a:ext cx="5904656" cy="400110"/>
              </a:xfrm>
              <a:prstGeom prst="rect">
                <a:avLst/>
              </a:prstGeom>
              <a:blipFill>
                <a:blip r:embed="rId8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0"/>
              <p:cNvSpPr txBox="1"/>
              <p:nvPr/>
            </p:nvSpPr>
            <p:spPr>
              <a:xfrm rot="5400000">
                <a:off x="4009709" y="5429383"/>
                <a:ext cx="1071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009709" y="5429383"/>
                <a:ext cx="107173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2" grpId="0"/>
      <p:bldP spid="11" grpId="0"/>
      <p:bldP spid="14" grpId="0"/>
      <p:bldP spid="17" grpId="0"/>
      <p:bldP spid="18" grpId="0" animBg="1"/>
      <p:bldP spid="24" grpId="0"/>
      <p:bldP spid="2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BK2D972D22@C02H12P9DJWT3PP7" val="4498"/>
  <p:tag name="DEFAULTDISPLAYSOURCE" val="\documentclass{article}&#10;&#10;\pagestyle{empty}&#10;&#10;\begin{document}&#10;&#10;&#10;\end{document}"/>
  <p:tag name="EMBEDFONTS" val="0"/>
</p:tagLst>
</file>

<file path=ppt/theme/theme1.xml><?xml version="1.0" encoding="utf-8"?>
<a:theme xmlns:a="http://schemas.openxmlformats.org/drawingml/2006/main" name="mpi-inf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mpi-inf.potx</Template>
  <TotalTime>21498</TotalTime>
  <Words>3307</Words>
  <Application>Microsoft Macintosh PowerPoint</Application>
  <PresentationFormat>On-screen Show (4:3)</PresentationFormat>
  <Paragraphs>762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Cambria Math</vt:lpstr>
      <vt:lpstr>mpi-inf</vt:lpstr>
      <vt:lpstr>PowerPoint Presentation</vt:lpstr>
      <vt:lpstr>Algorithms &amp; Complexity</vt:lpstr>
      <vt:lpstr>Algorithms &amp; Complexity</vt:lpstr>
      <vt:lpstr>Algorithms &amp; Complexity</vt:lpstr>
      <vt:lpstr>Algorithms &amp; Complexity</vt:lpstr>
      <vt:lpstr>Algorithms &amp; Complexity</vt:lpstr>
      <vt:lpstr>Algorithms &amp; Complexity</vt:lpstr>
      <vt:lpstr>Algorithms &amp; Complexity</vt:lpstr>
      <vt:lpstr>Fine-Grained Complexity</vt:lpstr>
      <vt:lpstr>Fine-Grained Reductions</vt:lpstr>
      <vt:lpstr>Fine-Grained Reductions</vt:lpstr>
      <vt:lpstr>Core Problems</vt:lpstr>
      <vt:lpstr>Landscape of Fine-Grained Complexity</vt:lpstr>
      <vt:lpstr>Modern Algorithms &amp; Complexity</vt:lpstr>
      <vt:lpstr>Modern Algorithms &amp; Complexity</vt:lpstr>
      <vt:lpstr>Near-Optimal Algorithms</vt:lpstr>
      <vt:lpstr>Showcase: Computational Geometry</vt:lpstr>
      <vt:lpstr>Showcase: String Algorithms</vt:lpstr>
      <vt:lpstr>Showcase: String Algorithms</vt:lpstr>
      <vt:lpstr>A Hard Problem</vt:lpstr>
      <vt:lpstr>A Hard Problem</vt:lpstr>
      <vt:lpstr>A Hard Problem</vt:lpstr>
      <vt:lpstr>A Hard Problem</vt:lpstr>
      <vt:lpstr>Reduction from OV to LCS</vt:lpstr>
      <vt:lpstr>Reduction from OV to LCS</vt:lpstr>
      <vt:lpstr>Reduction from OV to LCS</vt:lpstr>
      <vt:lpstr>Reduction from OV to LCS</vt:lpstr>
      <vt:lpstr>Reduction from OV to LCS</vt:lpstr>
      <vt:lpstr>Reduction from OV to LCS</vt:lpstr>
      <vt:lpstr>Showcase: String Algorithms</vt:lpstr>
      <vt:lpstr>Showcase: Graph Algorithms</vt:lpstr>
      <vt:lpstr>Showcase: Graph Algorithms</vt:lpstr>
      <vt:lpstr>Showcase: Optimization</vt:lpstr>
      <vt:lpstr>Near-Optimal Algorithms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weikum</dc:creator>
  <cp:keywords/>
  <dc:description/>
  <cp:lastModifiedBy>Karl Bringmann</cp:lastModifiedBy>
  <cp:revision>2737</cp:revision>
  <cp:lastPrinted>2022-05-29T16:38:33Z</cp:lastPrinted>
  <dcterms:created xsi:type="dcterms:W3CDTF">2005-05-14T16:14:09Z</dcterms:created>
  <dcterms:modified xsi:type="dcterms:W3CDTF">2024-08-29T07:35:58Z</dcterms:modified>
  <cp:category/>
</cp:coreProperties>
</file>